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0"/>
  </p:notesMasterIdLst>
  <p:sldIdLst>
    <p:sldId id="256" r:id="rId8"/>
    <p:sldId id="257" r:id="rId9"/>
    <p:sldId id="259" r:id="rId10"/>
    <p:sldId id="258" r:id="rId11"/>
    <p:sldId id="260" r:id="rId12"/>
    <p:sldId id="261" r:id="rId13"/>
    <p:sldId id="262" r:id="rId14"/>
    <p:sldId id="283" r:id="rId15"/>
    <p:sldId id="284" r:id="rId16"/>
    <p:sldId id="285" r:id="rId17"/>
    <p:sldId id="286" r:id="rId18"/>
    <p:sldId id="287" r:id="rId19"/>
    <p:sldId id="288" r:id="rId20"/>
    <p:sldId id="280" r:id="rId21"/>
    <p:sldId id="263" r:id="rId22"/>
    <p:sldId id="264" r:id="rId23"/>
    <p:sldId id="265" r:id="rId24"/>
    <p:sldId id="266" r:id="rId25"/>
    <p:sldId id="267" r:id="rId26"/>
    <p:sldId id="268" r:id="rId27"/>
    <p:sldId id="281" r:id="rId28"/>
    <p:sldId id="269" r:id="rId29"/>
    <p:sldId id="270" r:id="rId30"/>
    <p:sldId id="273" r:id="rId31"/>
    <p:sldId id="274" r:id="rId32"/>
    <p:sldId id="272" r:id="rId33"/>
    <p:sldId id="271" r:id="rId34"/>
    <p:sldId id="275" r:id="rId35"/>
    <p:sldId id="276" r:id="rId36"/>
    <p:sldId id="277" r:id="rId37"/>
    <p:sldId id="278" r:id="rId38"/>
    <p:sldId id="279" r:id="rId3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CE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54" d="100"/>
          <a:sy n="54" d="100"/>
        </p:scale>
        <p:origin x="581" y="53"/>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6A8F3-A9D1-40DD-926D-DC21B8427DE4}" type="datetimeFigureOut">
              <a:rPr lang="en-US" smtClean="0"/>
              <a:t>8/29/2020</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D674C-B853-4832-9049-DC49CF6254CE}" type="slidenum">
              <a:rPr lang="en-US" smtClean="0"/>
              <a:t>‹nr.›</a:t>
            </a:fld>
            <a:endParaRPr lang="en-US"/>
          </a:p>
        </p:txBody>
      </p:sp>
    </p:spTree>
    <p:extLst>
      <p:ext uri="{BB962C8B-B14F-4D97-AF65-F5344CB8AC3E}">
        <p14:creationId xmlns:p14="http://schemas.microsoft.com/office/powerpoint/2010/main" val="3287242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100" lvl="1" indent="-165100">
              <a:buFontTx/>
              <a:buChar char="•"/>
            </a:pPr>
            <a:r>
              <a:rPr lang="nl-BE" altLang="nl-BE" dirty="0"/>
              <a:t>Ouders kunnen Bingel Raket via de </a:t>
            </a:r>
            <a:r>
              <a:rPr lang="nl-BE" altLang="nl-BE" b="1" dirty="0"/>
              <a:t>App Store</a:t>
            </a:r>
            <a:r>
              <a:rPr lang="nl-BE" altLang="nl-BE" dirty="0"/>
              <a:t> of </a:t>
            </a:r>
            <a:r>
              <a:rPr lang="nl-BE" altLang="nl-BE" b="1" dirty="0"/>
              <a:t>Play Store </a:t>
            </a:r>
            <a:r>
              <a:rPr lang="nl-BE" altLang="nl-BE" dirty="0"/>
              <a:t>op een iPad of Android-tablet installeren.</a:t>
            </a:r>
          </a:p>
          <a:p>
            <a:pPr marL="165100" lvl="1" indent="-165100">
              <a:buFontTx/>
              <a:buChar char="•"/>
            </a:pPr>
            <a:r>
              <a:rPr lang="nl-NL" altLang="nl-BE" dirty="0"/>
              <a:t>De Android-versie van Bingel Raket kan ook op een aantal recente </a:t>
            </a:r>
            <a:r>
              <a:rPr lang="nl-NL" altLang="nl-BE" b="1" dirty="0" err="1"/>
              <a:t>Chromebooks</a:t>
            </a:r>
            <a:r>
              <a:rPr lang="nl-NL" altLang="nl-BE" dirty="0"/>
              <a:t> geïnstalleerd worden en de ontwikkeling van een versie voor </a:t>
            </a:r>
            <a:r>
              <a:rPr lang="nl-NL" altLang="nl-BE" b="1" dirty="0"/>
              <a:t>Windows-tablets</a:t>
            </a:r>
            <a:r>
              <a:rPr lang="nl-NL" altLang="nl-BE" dirty="0"/>
              <a:t> is gestart.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CB0676-6210-412C-A5B7-6C5F3948AC9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81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ltLang="nl-BE" dirty="0"/>
              <a:t>Nadat je kind ingelogd heeft, komt het meteen op het scanscherm terecht. Naast scannen kan je kind ook een taak maken, zijn of haar leerhistoriek zien of oefenen en leren op het gekende </a:t>
            </a:r>
            <a:r>
              <a:rPr lang="nl-BE" altLang="nl-BE" dirty="0" err="1"/>
              <a:t>bingel</a:t>
            </a:r>
            <a:r>
              <a:rPr lang="nl-BE" altLang="nl-BE" dirty="0"/>
              <a:t>-eiland.</a:t>
            </a:r>
          </a:p>
          <a:p>
            <a:endParaRPr lang="nl-BE" altLang="nl-BE" dirty="0"/>
          </a:p>
          <a:p>
            <a:r>
              <a:rPr lang="nl-BE" altLang="nl-BE" dirty="0"/>
              <a:t>Scannen: Breng een pagina van het schrift goed in beeld en druk links of rechts op de scan-knop. Een ingevulde oefening, een pagina op zijn kop ...? Geen probleem, Bingel Raket herkent het allemaal!</a:t>
            </a:r>
          </a:p>
          <a:p>
            <a:endParaRPr lang="nl-B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CB0676-6210-412C-A5B7-6C5F3948AC9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65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ltLang="nl-BE" dirty="0"/>
              <a:t>... </a:t>
            </a:r>
            <a:r>
              <a:rPr lang="en-BE" altLang="nl-BE" dirty="0"/>
              <a:t>e</a:t>
            </a:r>
            <a:r>
              <a:rPr lang="nl-BE" altLang="nl-BE" dirty="0"/>
              <a:t>n</a:t>
            </a:r>
            <a:r>
              <a:rPr lang="en-BE" altLang="nl-BE" dirty="0"/>
              <a:t> </a:t>
            </a:r>
            <a:r>
              <a:rPr lang="nl-BE" altLang="nl-BE" dirty="0"/>
              <a:t>je kind </a:t>
            </a:r>
            <a:r>
              <a:rPr lang="en-BE" altLang="nl-BE" dirty="0"/>
              <a:t>z</a:t>
            </a:r>
            <a:r>
              <a:rPr lang="nl-BE" altLang="nl-BE" dirty="0"/>
              <a:t>i</a:t>
            </a:r>
            <a:r>
              <a:rPr lang="en-BE" altLang="nl-BE" dirty="0"/>
              <a:t>e</a:t>
            </a:r>
            <a:r>
              <a:rPr lang="nl-BE" altLang="nl-BE" dirty="0"/>
              <a:t>t</a:t>
            </a:r>
            <a:r>
              <a:rPr lang="en-BE" altLang="nl-BE" dirty="0"/>
              <a:t> </a:t>
            </a:r>
            <a:r>
              <a:rPr lang="nl-BE" altLang="nl-BE" dirty="0"/>
              <a:t>meteen welke </a:t>
            </a:r>
            <a:r>
              <a:rPr lang="nl-BE" altLang="nl-BE" dirty="0" err="1"/>
              <a:t>bingel</a:t>
            </a:r>
            <a:r>
              <a:rPr lang="nl-BE" altLang="nl-BE" dirty="0"/>
              <a:t>-oefeningen bij de oefeningen in zijn of haar schrift horen. Oefeningen die je kind al eens gemaakt heeft, kan het opnieuw maken. De kleur van de raket toont hoe goed het de oefenreeks de voorgaande keer gemaakt heeft.</a:t>
            </a:r>
          </a:p>
          <a:p>
            <a:endParaRPr lang="nl-BE" altLang="nl-BE" dirty="0"/>
          </a:p>
          <a:p>
            <a:r>
              <a:rPr lang="nl-BE" altLang="nl-BE" dirty="0"/>
              <a:t>Staat er geen raket, dan heeft je kind de oefenreeks nog niet eerder gemaakt.</a:t>
            </a:r>
          </a:p>
          <a:p>
            <a:endParaRPr lang="nl-BE" altLang="nl-BE" dirty="0"/>
          </a:p>
          <a:p>
            <a:r>
              <a:rPr lang="nl-BE" altLang="nl-BE" dirty="0"/>
              <a:t>Een groene raket geeft aan dat je kind de vorige keer een prima resultaat had. Een gele of rode raket geeft aan dat het zinvol is om nog eens te oefenen. Je kind oefent dan op hetzelfde doel, maar krijgt vaak andere vragen.</a:t>
            </a:r>
          </a:p>
          <a:p>
            <a:endParaRPr lang="nl-B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CB0676-6210-412C-A5B7-6C5F3948AC9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50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nl-BE" altLang="nl-BE" dirty="0"/>
              <a:t>Om ouders toegang te geven, krijgen ouders een aparte oudercode waarmee ze kunnen inloggen op een aparte inlogpagina.</a:t>
            </a:r>
          </a:p>
          <a:p>
            <a:pPr eaLnBrk="1" hangingPunct="1">
              <a:spcBef>
                <a:spcPct val="0"/>
              </a:spcBef>
            </a:pPr>
            <a:r>
              <a:rPr lang="nl-BE" altLang="nl-BE" dirty="0"/>
              <a:t>Bingel zorgt voor een speciale ouderbrief met oudercode voor scholen die dit wensen.</a:t>
            </a:r>
            <a:endParaRPr lang="en-BE" altLang="nl-BE" dirty="0"/>
          </a:p>
          <a:p>
            <a:pPr marL="0" marR="0" lvl="0" indent="0" algn="l" defTabSz="914400" rtl="0" eaLnBrk="1" fontAlgn="auto" latinLnBrk="0" hangingPunct="1">
              <a:lnSpc>
                <a:spcPct val="100000"/>
              </a:lnSpc>
              <a:spcBef>
                <a:spcPct val="0"/>
              </a:spcBef>
              <a:spcAft>
                <a:spcPts val="0"/>
              </a:spcAft>
              <a:buClrTx/>
              <a:buSzTx/>
              <a:buFontTx/>
              <a:buNone/>
              <a:tabLst/>
              <a:defRPr/>
            </a:pPr>
            <a:r>
              <a:rPr lang="nl-BE" dirty="0"/>
              <a:t>voorbeeld uit leerjaar </a:t>
            </a:r>
            <a:r>
              <a:rPr lang="en-BE" dirty="0"/>
              <a:t>2</a:t>
            </a:r>
            <a:endParaRPr lang="nl-BE" altLang="nl-B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CB0676-6210-412C-A5B7-6C5F3948AC9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2009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nl-BE" altLang="nl-BE" dirty="0"/>
              <a:t>Ouders kunnen zelf geen taken opstellen in Bingel, maar kunnen wel opvolgen hoeveel oefeningen hun kind al gemaakt heeft en wat de algemene oefenresultaten zijn.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CB0676-6210-412C-A5B7-6C5F3948AC9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992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969412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3265314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1698347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241975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1384259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1972219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2309521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499106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79757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265700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589CCB1-C457-462E-A1F3-C0E233A93408}" type="slidenum">
              <a:rPr lang="nl-BE" smtClean="0"/>
              <a:pPr/>
              <a:t>‹nr.›</a:t>
            </a:fld>
            <a:endParaRPr lang="nl-BE"/>
          </a:p>
        </p:txBody>
      </p:sp>
    </p:spTree>
    <p:extLst>
      <p:ext uri="{BB962C8B-B14F-4D97-AF65-F5344CB8AC3E}">
        <p14:creationId xmlns:p14="http://schemas.microsoft.com/office/powerpoint/2010/main" val="399273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422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981074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975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793348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991901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598648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95066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483667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671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804374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48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953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6669636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7811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819176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2823733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624142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0570922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357977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802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4792461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526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8666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5085551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9960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2733809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6034236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40844261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589990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789680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6051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5359788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559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383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0984520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030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1019842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600501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3212731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698196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7631075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6761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41883059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3779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3771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40082604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9099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300042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1408991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0179039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6908120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5137422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7110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3493292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6876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6AD6EE87-EBD5-4F12-A48A-63ACA297AC8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9173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5D3794B-289A-4A80-97D7-111025398D45}"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867320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A61015F-7CC6-4D0A-9D87-873EA4C304C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622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3C6A301-0538-44EC-B09D-202E1042A48B}"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7463501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789574A-8875-45EF-8EA2-3CAA0F7ABC4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8" name="Footer Placeholder 7"/>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3114244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7EF4D4C-5367-4C26-9E2B-D8088D7FCA81}"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Footer Placeholder 3"/>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3966768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6E91E96-98B0-4413-9547-46F3504108EF}"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3" name="Footer Placeholder 2"/>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696062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5C68B11-C5A8-448C-8CE9-B1A273C79CFC}"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27283000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7616CA0-919D-4A49-9C8A-62FDFB3A5183}"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Footer Placeholder 5"/>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7E5644-1E61-4311-A31E-84CB9C7AA8A9}"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4991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CD73815-2707-4475-8F1A-B873CB631BB4}"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7347315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A4AFB99-0EAB-4182-AFF8-E214C82A68F6}"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0923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2700000" scaled="0"/>
          <a:tileRect/>
        </a:gra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6FB4D8-B00A-4828-812E-FC2D75710B84}" type="datetimeFigureOut">
              <a:rPr lang="nl-BE" smtClean="0"/>
              <a:pPr/>
              <a:t>29/08/2020</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89CCB1-C457-462E-A1F3-C0E233A93408}" type="slidenum">
              <a:rPr lang="nl-BE" smtClean="0"/>
              <a:pPr/>
              <a:t>‹nr.›</a:t>
            </a:fld>
            <a:endParaRPr lang="nl-BE"/>
          </a:p>
        </p:txBody>
      </p:sp>
    </p:spTree>
    <p:extLst>
      <p:ext uri="{BB962C8B-B14F-4D97-AF65-F5344CB8AC3E}">
        <p14:creationId xmlns:p14="http://schemas.microsoft.com/office/powerpoint/2010/main" val="960925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366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3710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5934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2813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41781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0298CD5-6C1E-4009-B41F-6DF62E31D3BE}" type="datetimeFigureOut">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8/29/2020</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en-US" sz="1000" b="0" i="0" u="none" strike="noStrike" kern="1200" cap="none" spc="0" normalizeH="0" baseline="0" noProof="0" dirty="0">
              <a:ln>
                <a:noFill/>
              </a:ln>
              <a:solidFill>
                <a:prstClr val="black">
                  <a:lumMod val="95000"/>
                  <a:lumOff val="5000"/>
                </a:prstClr>
              </a:solidFill>
              <a:effectLst/>
              <a:uLnTx/>
              <a:uFillTx/>
              <a:latin typeface="Tw Cen MT Condensed" panose="020B0606020104020203"/>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287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Wa6AIS7Nm1c" TargetMode="External"/><Relationship Id="rId2" Type="http://schemas.openxmlformats.org/officeDocument/2006/relationships/hyperlink" Target="http://www.educatief.diekeure.be/mundoleerling/"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xnapda.be/tarieven"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basisonderwijsuitgeverijvanin/videos/404318223457404/" TargetMode="External"/><Relationship Id="rId2" Type="http://schemas.openxmlformats.org/officeDocument/2006/relationships/hyperlink" Target="https://www.youtube.com/watch?v=-_pl5ox77Yc"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hyperlink" Target="https://4bklasbloghdc.wordpress.com/" TargetMode="External"/><Relationship Id="rId2" Type="http://schemas.openxmlformats.org/officeDocument/2006/relationships/hyperlink" Target="https://derdelj.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atuurenbos.be/week-van-het-bo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voorlezen.be/" TargetMode="External"/><Relationship Id="rId2" Type="http://schemas.openxmlformats.org/officeDocument/2006/relationships/hyperlink" Target="https://4bklasbloghdc.wordpress.com/2015/11/10/wapenstilstand-11-novembe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poezieweek.com/activiteiten/gedichtenda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kieskleurtegenpesten.be/" TargetMode="External"/><Relationship Id="rId2" Type="http://schemas.openxmlformats.org/officeDocument/2006/relationships/hyperlink" Target="https://www.goodplanet.be/nl/dikketruiendag/"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wereldwaterdagatschool.be/" TargetMode="External"/><Relationship Id="rId4" Type="http://schemas.openxmlformats.org/officeDocument/2006/relationships/hyperlink" Target="https://www.jeugdboekenweek.b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4bklasbloghdc.wordpress.com/?s=pinksteren" TargetMode="External"/><Relationship Id="rId2" Type="http://schemas.openxmlformats.org/officeDocument/2006/relationships/hyperlink" Target="https://4bklasbloghdc.wordpress.com/?s=Hemelvaartsda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schoolmetcultuur.be/aanbod/detail/rondleiding-in-de-schouwbu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lagere-school-hdc.be/" TargetMode="External"/><Relationship Id="rId7" Type="http://schemas.openxmlformats.org/officeDocument/2006/relationships/image" Target="../media/image2.png"/><Relationship Id="rId2" Type="http://schemas.openxmlformats.org/officeDocument/2006/relationships/hyperlink" Target="mailto:steven.duyver@lagere-school-hdc.be" TargetMode="External"/><Relationship Id="rId1" Type="http://schemas.openxmlformats.org/officeDocument/2006/relationships/slideLayout" Target="../slideLayouts/slideLayout2.xml"/><Relationship Id="rId6" Type="http://schemas.openxmlformats.org/officeDocument/2006/relationships/hyperlink" Target="mailto:info@lagere-school-hdc.be" TargetMode="External"/><Relationship Id="rId5" Type="http://schemas.openxmlformats.org/officeDocument/2006/relationships/hyperlink" Target="https://derdelj.com/" TargetMode="External"/><Relationship Id="rId4" Type="http://schemas.openxmlformats.org/officeDocument/2006/relationships/hyperlink" Target="https://4bklasbloghdc.wordpress.com/"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b="1" dirty="0" smtClean="0"/>
              <a:t>Welkom in het 3de</a:t>
            </a:r>
            <a:endParaRPr lang="nl-BE" b="1" dirty="0"/>
          </a:p>
        </p:txBody>
      </p:sp>
      <p:sp>
        <p:nvSpPr>
          <p:cNvPr id="3" name="Ondertitel 2"/>
          <p:cNvSpPr>
            <a:spLocks noGrp="1"/>
          </p:cNvSpPr>
          <p:nvPr>
            <p:ph type="subTitle" idx="1"/>
          </p:nvPr>
        </p:nvSpPr>
        <p:spPr/>
        <p:txBody>
          <a:bodyPr>
            <a:normAutofit/>
          </a:bodyPr>
          <a:lstStyle/>
          <a:p>
            <a:r>
              <a:rPr lang="nl-BE" sz="4800" dirty="0" smtClean="0"/>
              <a:t>Meester Steven Duyver</a:t>
            </a:r>
            <a:endParaRPr lang="nl-BE" sz="48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600" y="254941"/>
            <a:ext cx="1714286" cy="1571429"/>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7460" y="164253"/>
            <a:ext cx="2301038" cy="1399797"/>
          </a:xfrm>
          <a:prstGeom prst="rect">
            <a:avLst/>
          </a:prstGeom>
        </p:spPr>
      </p:pic>
    </p:spTree>
    <p:extLst>
      <p:ext uri="{BB962C8B-B14F-4D97-AF65-F5344CB8AC3E}">
        <p14:creationId xmlns:p14="http://schemas.microsoft.com/office/powerpoint/2010/main" val="1636695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1.Kennismaking: Steven</a:t>
            </a:r>
            <a:endParaRPr lang="nl-BE" sz="4800" b="1" u="sng" dirty="0"/>
          </a:p>
        </p:txBody>
      </p:sp>
      <p:sp>
        <p:nvSpPr>
          <p:cNvPr id="3" name="Tijdelijke aanduiding voor inhoud 2"/>
          <p:cNvSpPr>
            <a:spLocks noGrp="1"/>
          </p:cNvSpPr>
          <p:nvPr>
            <p:ph idx="1"/>
          </p:nvPr>
        </p:nvSpPr>
        <p:spPr>
          <a:xfrm>
            <a:off x="346788" y="1438305"/>
            <a:ext cx="10515600" cy="4371368"/>
          </a:xfrm>
        </p:spPr>
        <p:txBody>
          <a:bodyPr>
            <a:normAutofit fontScale="92500"/>
          </a:bodyPr>
          <a:lstStyle/>
          <a:p>
            <a:r>
              <a:rPr lang="nl-BE" sz="4400" dirty="0" smtClean="0"/>
              <a:t>Meer dan 28 jaar lesgegeven lagere school </a:t>
            </a:r>
            <a:r>
              <a:rPr lang="nl-BE" sz="4400" dirty="0" err="1" smtClean="0"/>
              <a:t>Sancta</a:t>
            </a:r>
            <a:r>
              <a:rPr lang="nl-BE" sz="4400" dirty="0" smtClean="0"/>
              <a:t>-Maria, SPC, HDC.</a:t>
            </a:r>
          </a:p>
          <a:p>
            <a:r>
              <a:rPr lang="nl-BE" sz="4400" dirty="0" smtClean="0"/>
              <a:t>Andere kansen gekregen: VTM boekenrubriek / interviews, Radio </a:t>
            </a:r>
            <a:r>
              <a:rPr lang="nl-BE" sz="4400" dirty="0" err="1" smtClean="0"/>
              <a:t>Sinjaal</a:t>
            </a:r>
            <a:r>
              <a:rPr lang="nl-BE" sz="4400" dirty="0" smtClean="0"/>
              <a:t> sketches/ imitaties, Studio ROB, klascement, operafiguratie, bibliotheekmedewerker, </a:t>
            </a:r>
            <a:r>
              <a:rPr lang="nl-BE" sz="4400" dirty="0" err="1" smtClean="0"/>
              <a:t>Eclipstv</a:t>
            </a:r>
            <a:r>
              <a:rPr lang="nl-BE" sz="4400" dirty="0" smtClean="0"/>
              <a:t>, …</a:t>
            </a:r>
          </a:p>
          <a:p>
            <a:pPr marL="0" indent="0">
              <a:buNone/>
            </a:pPr>
            <a:r>
              <a:rPr lang="nl-BE" dirty="0" smtClean="0"/>
              <a:t>  </a:t>
            </a: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51" y="5153512"/>
            <a:ext cx="1714286" cy="1571429"/>
          </a:xfrm>
          <a:prstGeom prst="rect">
            <a:avLst/>
          </a:prstGeom>
        </p:spPr>
      </p:pic>
    </p:spTree>
    <p:extLst>
      <p:ext uri="{BB962C8B-B14F-4D97-AF65-F5344CB8AC3E}">
        <p14:creationId xmlns:p14="http://schemas.microsoft.com/office/powerpoint/2010/main" val="3123293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2.Kennismaking: ouders</a:t>
            </a:r>
            <a:endParaRPr lang="nl-BE" sz="4800" b="1" u="sng" dirty="0"/>
          </a:p>
        </p:txBody>
      </p:sp>
      <p:sp>
        <p:nvSpPr>
          <p:cNvPr id="3" name="Tijdelijke aanduiding voor inhoud 2"/>
          <p:cNvSpPr>
            <a:spLocks noGrp="1"/>
          </p:cNvSpPr>
          <p:nvPr>
            <p:ph idx="1"/>
          </p:nvPr>
        </p:nvSpPr>
        <p:spPr/>
        <p:txBody>
          <a:bodyPr>
            <a:normAutofit/>
          </a:bodyPr>
          <a:lstStyle/>
          <a:p>
            <a:pPr marL="0" indent="0">
              <a:buNone/>
            </a:pPr>
            <a:r>
              <a:rPr lang="nl-BE" dirty="0" smtClean="0"/>
              <a:t>Namen van lln. </a:t>
            </a:r>
            <a:br>
              <a:rPr lang="nl-BE" dirty="0" smtClean="0"/>
            </a:br>
            <a:r>
              <a:rPr lang="nl-BE" dirty="0" err="1"/>
              <a:t>Ayan</a:t>
            </a:r>
            <a:r>
              <a:rPr lang="nl-BE" dirty="0"/>
              <a:t> – Emma – </a:t>
            </a:r>
            <a:r>
              <a:rPr lang="nl-BE" dirty="0" err="1"/>
              <a:t>Amit</a:t>
            </a:r>
            <a:r>
              <a:rPr lang="nl-BE" dirty="0"/>
              <a:t> – Suzanna – </a:t>
            </a:r>
            <a:r>
              <a:rPr lang="nl-BE" dirty="0" err="1"/>
              <a:t>Ottavio</a:t>
            </a:r>
            <a:r>
              <a:rPr lang="nl-BE" dirty="0"/>
              <a:t> – Caroline – Lien – </a:t>
            </a:r>
            <a:r>
              <a:rPr lang="nl-BE" dirty="0" err="1"/>
              <a:t>Madeliene</a:t>
            </a:r>
            <a:r>
              <a:rPr lang="nl-BE" dirty="0"/>
              <a:t> – Alexander – Ellen – Rania – Mats</a:t>
            </a:r>
            <a:r>
              <a:rPr lang="nl-BE" dirty="0" smtClean="0"/>
              <a:t/>
            </a:r>
            <a:br>
              <a:rPr lang="nl-BE" dirty="0" smtClean="0"/>
            </a:b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6760" y="5032215"/>
            <a:ext cx="1714286" cy="1571429"/>
          </a:xfrm>
          <a:prstGeom prst="rect">
            <a:avLst/>
          </a:prstGeom>
        </p:spPr>
      </p:pic>
    </p:spTree>
    <p:extLst>
      <p:ext uri="{BB962C8B-B14F-4D97-AF65-F5344CB8AC3E}">
        <p14:creationId xmlns:p14="http://schemas.microsoft.com/office/powerpoint/2010/main" val="3450576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31655"/>
            <a:ext cx="10515600" cy="1325563"/>
          </a:xfrm>
        </p:spPr>
        <p:txBody>
          <a:bodyPr>
            <a:noAutofit/>
          </a:bodyPr>
          <a:lstStyle/>
          <a:p>
            <a:r>
              <a:rPr lang="nl-BE" sz="4800" b="1" u="sng" dirty="0" smtClean="0"/>
              <a:t>SCHOOLJAAR 2015 – 2016</a:t>
            </a:r>
            <a:br>
              <a:rPr lang="nl-BE" sz="4800" b="1" u="sng" dirty="0" smtClean="0"/>
            </a:br>
            <a:r>
              <a:rPr lang="nl-BE" sz="4800" b="1" dirty="0" smtClean="0"/>
              <a:t>Andere leerkrachten</a:t>
            </a:r>
            <a:endParaRPr lang="nl-BE" sz="4800" b="1" dirty="0"/>
          </a:p>
        </p:txBody>
      </p:sp>
      <p:sp>
        <p:nvSpPr>
          <p:cNvPr id="3" name="Tijdelijke aanduiding voor inhoud 2"/>
          <p:cNvSpPr>
            <a:spLocks noGrp="1"/>
          </p:cNvSpPr>
          <p:nvPr>
            <p:ph idx="1"/>
          </p:nvPr>
        </p:nvSpPr>
        <p:spPr>
          <a:xfrm>
            <a:off x="838200" y="2590735"/>
            <a:ext cx="10515600" cy="4351338"/>
          </a:xfrm>
        </p:spPr>
        <p:txBody>
          <a:bodyPr/>
          <a:lstStyle/>
          <a:p>
            <a:pPr marL="457200" lvl="1" indent="0">
              <a:buNone/>
            </a:pPr>
            <a:r>
              <a:rPr lang="nl-NL" sz="4800" dirty="0" smtClean="0"/>
              <a:t>Leerkracht LO: juf Muriel </a:t>
            </a:r>
            <a:r>
              <a:rPr lang="nl-NL" sz="4800" dirty="0" err="1" smtClean="0"/>
              <a:t>Derwa</a:t>
            </a:r>
            <a:r>
              <a:rPr lang="nl-NL" sz="4800" dirty="0" smtClean="0"/>
              <a:t> </a:t>
            </a:r>
            <a:endParaRPr lang="nl-BE" sz="4800" dirty="0"/>
          </a:p>
          <a:p>
            <a:pPr marL="457200" lvl="1" indent="0">
              <a:buNone/>
            </a:pPr>
            <a:r>
              <a:rPr lang="nl-NL" sz="4800" dirty="0" smtClean="0"/>
              <a:t>Zorgleerkracht: juf </a:t>
            </a:r>
            <a:r>
              <a:rPr lang="nl-NL" sz="4800" dirty="0" smtClean="0"/>
              <a:t>Mia Casteels</a:t>
            </a:r>
            <a:r>
              <a:rPr lang="nl-NL" sz="4800" dirty="0" smtClean="0"/>
              <a:t/>
            </a:r>
            <a:br>
              <a:rPr lang="nl-NL" sz="4800" dirty="0" smtClean="0"/>
            </a:br>
            <a:r>
              <a:rPr lang="nl-NL" sz="4800" dirty="0" smtClean="0"/>
              <a:t>Meester Werner: lezen</a:t>
            </a:r>
            <a:endParaRPr lang="nl-BE" sz="4800" dirty="0"/>
          </a:p>
          <a:p>
            <a:pPr marL="0" indent="0">
              <a:buNone/>
            </a:pP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51" y="5004223"/>
            <a:ext cx="1714286" cy="1571429"/>
          </a:xfrm>
          <a:prstGeom prst="rect">
            <a:avLst/>
          </a:prstGeom>
        </p:spPr>
      </p:pic>
    </p:spTree>
    <p:extLst>
      <p:ext uri="{BB962C8B-B14F-4D97-AF65-F5344CB8AC3E}">
        <p14:creationId xmlns:p14="http://schemas.microsoft.com/office/powerpoint/2010/main" val="1646316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3.Oudercomité</a:t>
            </a:r>
            <a:endParaRPr lang="nl-BE" sz="4800" b="1" u="sng" dirty="0"/>
          </a:p>
        </p:txBody>
      </p:sp>
      <p:sp>
        <p:nvSpPr>
          <p:cNvPr id="3" name="Tijdelijke aanduiding voor inhoud 2"/>
          <p:cNvSpPr>
            <a:spLocks noGrp="1"/>
          </p:cNvSpPr>
          <p:nvPr>
            <p:ph idx="1"/>
          </p:nvPr>
        </p:nvSpPr>
        <p:spPr/>
        <p:txBody>
          <a:bodyPr/>
          <a:lstStyle/>
          <a:p>
            <a:pPr marL="0" lvl="0" indent="0">
              <a:buNone/>
            </a:pPr>
            <a:r>
              <a:rPr lang="nl-NL" sz="4400" dirty="0" smtClean="0"/>
              <a:t>Afvaardiging van de klas voor het oudercomité: 2 en helpende handen.</a:t>
            </a:r>
            <a:br>
              <a:rPr lang="nl-NL" sz="4400" dirty="0" smtClean="0"/>
            </a:br>
            <a:r>
              <a:rPr lang="nl-NL" sz="4400" dirty="0" smtClean="0"/>
              <a:t>Oproep om </a:t>
            </a:r>
            <a:r>
              <a:rPr lang="nl-NL" sz="4400" dirty="0"/>
              <a:t>toe te </a:t>
            </a:r>
            <a:r>
              <a:rPr lang="nl-NL" sz="4400" dirty="0" smtClean="0"/>
              <a:t>treden. </a:t>
            </a:r>
            <a:br>
              <a:rPr lang="nl-NL" sz="4400" dirty="0" smtClean="0"/>
            </a:br>
            <a:r>
              <a:rPr lang="nl-NL" sz="4400" dirty="0" smtClean="0"/>
              <a:t>Het </a:t>
            </a:r>
            <a:r>
              <a:rPr lang="nl-NL" sz="4400" dirty="0"/>
              <a:t>is wenselijk dat iedere klas een vertegenwoordiging heeft binnen het oudercomité. </a:t>
            </a:r>
            <a:endParaRPr lang="nl-NL" sz="4400" dirty="0" smtClean="0"/>
          </a:p>
          <a:p>
            <a:pPr lvl="0"/>
            <a:endParaRPr lang="nl-BE" dirty="0"/>
          </a:p>
          <a:p>
            <a:pPr marL="0" indent="0">
              <a:buNone/>
            </a:pP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1444" y="4910917"/>
            <a:ext cx="1714286" cy="1571429"/>
          </a:xfrm>
          <a:prstGeom prst="rect">
            <a:avLst/>
          </a:prstGeom>
        </p:spPr>
      </p:pic>
    </p:spTree>
    <p:extLst>
      <p:ext uri="{BB962C8B-B14F-4D97-AF65-F5344CB8AC3E}">
        <p14:creationId xmlns:p14="http://schemas.microsoft.com/office/powerpoint/2010/main" val="1083254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4.</a:t>
            </a:r>
            <a:r>
              <a:rPr lang="nl-NL" sz="4800" b="1" u="sng" dirty="0"/>
              <a:t> Kosteloos onderwijs</a:t>
            </a:r>
            <a:endParaRPr lang="nl-BE" sz="4800" b="1" u="sng" dirty="0"/>
          </a:p>
        </p:txBody>
      </p:sp>
      <p:sp>
        <p:nvSpPr>
          <p:cNvPr id="3" name="Tijdelijke aanduiding voor inhoud 2"/>
          <p:cNvSpPr>
            <a:spLocks noGrp="1"/>
          </p:cNvSpPr>
          <p:nvPr>
            <p:ph idx="1"/>
          </p:nvPr>
        </p:nvSpPr>
        <p:spPr>
          <a:xfrm>
            <a:off x="838200" y="1539550"/>
            <a:ext cx="10515600" cy="4898571"/>
          </a:xfrm>
        </p:spPr>
        <p:txBody>
          <a:bodyPr>
            <a:normAutofit/>
          </a:bodyPr>
          <a:lstStyle/>
          <a:p>
            <a:r>
              <a:rPr lang="nl-BE" sz="3200" dirty="0" smtClean="0"/>
              <a:t>De lln. kregen individueel materiaal, zoals dat hier op HDC de gewoonte is.</a:t>
            </a:r>
          </a:p>
          <a:p>
            <a:r>
              <a:rPr lang="nl-BE" sz="3200" dirty="0" smtClean="0"/>
              <a:t>Naast boeken, mappen en schriften ook:</a:t>
            </a:r>
          </a:p>
          <a:p>
            <a:pPr marL="0" indent="0">
              <a:buNone/>
            </a:pPr>
            <a:r>
              <a:rPr lang="nl-BE" sz="3200" dirty="0" smtClean="0"/>
              <a:t>-lijmstift</a:t>
            </a:r>
          </a:p>
          <a:p>
            <a:pPr marL="0" indent="0">
              <a:buNone/>
            </a:pPr>
            <a:r>
              <a:rPr lang="nl-BE" sz="3200" dirty="0" smtClean="0"/>
              <a:t>-dikke stiften</a:t>
            </a:r>
          </a:p>
          <a:p>
            <a:pPr marL="0" indent="0">
              <a:buNone/>
            </a:pPr>
            <a:r>
              <a:rPr lang="nl-BE" sz="3200" dirty="0" smtClean="0"/>
              <a:t>-kleurpotloden</a:t>
            </a:r>
          </a:p>
          <a:p>
            <a:pPr marL="0" indent="0">
              <a:buNone/>
            </a:pPr>
            <a:r>
              <a:rPr lang="nl-BE" sz="3200" dirty="0" smtClean="0"/>
              <a:t>-houten lat</a:t>
            </a:r>
          </a:p>
          <a:p>
            <a:pPr marL="0" indent="0">
              <a:buNone/>
            </a:pPr>
            <a:r>
              <a:rPr lang="nl-BE" sz="3200" dirty="0" smtClean="0"/>
              <a:t>-schrijfpotlood met gom</a:t>
            </a:r>
          </a:p>
          <a:p>
            <a:pPr marL="0" indent="0">
              <a:buNone/>
            </a:pPr>
            <a:endParaRPr lang="nl-BE" dirty="0" smtClean="0"/>
          </a:p>
          <a:p>
            <a:pPr marL="0" indent="0">
              <a:buNone/>
            </a:pP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8849" y="3054125"/>
            <a:ext cx="1714286" cy="1571429"/>
          </a:xfrm>
          <a:prstGeom prst="rect">
            <a:avLst/>
          </a:prstGeom>
        </p:spPr>
      </p:pic>
    </p:spTree>
    <p:extLst>
      <p:ext uri="{BB962C8B-B14F-4D97-AF65-F5344CB8AC3E}">
        <p14:creationId xmlns:p14="http://schemas.microsoft.com/office/powerpoint/2010/main" val="821887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5.Vakken</a:t>
            </a:r>
            <a:endParaRPr lang="nl-BE" sz="4800" b="1" u="sng" dirty="0"/>
          </a:p>
        </p:txBody>
      </p:sp>
      <p:sp>
        <p:nvSpPr>
          <p:cNvPr id="3" name="Tijdelijke aanduiding voor inhoud 2"/>
          <p:cNvSpPr>
            <a:spLocks noGrp="1"/>
          </p:cNvSpPr>
          <p:nvPr>
            <p:ph idx="1"/>
          </p:nvPr>
        </p:nvSpPr>
        <p:spPr>
          <a:xfrm>
            <a:off x="122853" y="1433739"/>
            <a:ext cx="10515600" cy="4351338"/>
          </a:xfrm>
        </p:spPr>
        <p:txBody>
          <a:bodyPr>
            <a:noAutofit/>
          </a:bodyPr>
          <a:lstStyle/>
          <a:p>
            <a:pPr lvl="1"/>
            <a:r>
              <a:rPr lang="nl-NL" sz="3600" dirty="0" smtClean="0"/>
              <a:t>Wiskunde: nieuwe methode in alle klassen tegelijk</a:t>
            </a:r>
            <a:br>
              <a:rPr lang="nl-NL" sz="3600" dirty="0" smtClean="0"/>
            </a:br>
            <a:r>
              <a:rPr lang="nl-NL" sz="3600" dirty="0" smtClean="0"/>
              <a:t>Reken Maar (Werkschrift + Rekenwijzer)</a:t>
            </a:r>
            <a:endParaRPr lang="nl-BE" sz="3600" dirty="0"/>
          </a:p>
          <a:p>
            <a:pPr lvl="1"/>
            <a:r>
              <a:rPr lang="nl-NL" sz="3600" dirty="0" smtClean="0"/>
              <a:t>Nederlands: “</a:t>
            </a:r>
            <a:r>
              <a:rPr lang="nl-NL" sz="3600" dirty="0" smtClean="0"/>
              <a:t>Talent” werkschriften, leesboek </a:t>
            </a:r>
            <a:r>
              <a:rPr lang="nl-NL" sz="3600" dirty="0" smtClean="0"/>
              <a:t>en </a:t>
            </a:r>
            <a:r>
              <a:rPr lang="nl-NL" sz="3600" dirty="0" smtClean="0"/>
              <a:t>Spellingboekje</a:t>
            </a:r>
            <a:endParaRPr lang="nl-BE" sz="3600" dirty="0"/>
          </a:p>
          <a:p>
            <a:pPr lvl="1"/>
            <a:r>
              <a:rPr lang="nl-NL" sz="3600" dirty="0" smtClean="0"/>
              <a:t>WO: </a:t>
            </a:r>
            <a:r>
              <a:rPr lang="nl-NL" sz="3600" dirty="0" err="1" smtClean="0">
                <a:hlinkClick r:id="rId2"/>
              </a:rPr>
              <a:t>Mundo</a:t>
            </a:r>
            <a:r>
              <a:rPr lang="nl-NL" sz="3600" dirty="0" smtClean="0"/>
              <a:t> en </a:t>
            </a:r>
            <a:r>
              <a:rPr lang="nl-NL" sz="3600" dirty="0"/>
              <a:t>eigen </a:t>
            </a:r>
            <a:r>
              <a:rPr lang="nl-NL" sz="3600" dirty="0" smtClean="0"/>
              <a:t>werk</a:t>
            </a:r>
            <a:endParaRPr lang="nl-BE" sz="3600" dirty="0"/>
          </a:p>
          <a:p>
            <a:pPr lvl="1"/>
            <a:r>
              <a:rPr lang="nl-NL" sz="3600" dirty="0" smtClean="0"/>
              <a:t>Godsdienst: Tuin </a:t>
            </a:r>
            <a:r>
              <a:rPr lang="nl-NL" sz="3600" dirty="0"/>
              <a:t>van </a:t>
            </a:r>
            <a:r>
              <a:rPr lang="nl-NL" sz="3600" dirty="0" smtClean="0"/>
              <a:t>Heden </a:t>
            </a:r>
          </a:p>
          <a:p>
            <a:pPr lvl="1"/>
            <a:r>
              <a:rPr lang="nl-BE" sz="3600" dirty="0" smtClean="0"/>
              <a:t>Gebruik van </a:t>
            </a:r>
            <a:r>
              <a:rPr lang="nl-BE" sz="3600" dirty="0" err="1" smtClean="0">
                <a:hlinkClick r:id="rId3"/>
              </a:rPr>
              <a:t>Xnapda</a:t>
            </a:r>
            <a:r>
              <a:rPr lang="nl-BE" sz="3600" dirty="0"/>
              <a:t> </a:t>
            </a:r>
            <a:r>
              <a:rPr lang="nl-BE" sz="3600" dirty="0" smtClean="0"/>
              <a:t>in de klas (ook thuis mogelijk betalend =&gt;  </a:t>
            </a:r>
            <a:r>
              <a:rPr lang="nl-BE" sz="3600" dirty="0" smtClean="0">
                <a:hlinkClick r:id="rId4"/>
              </a:rPr>
              <a:t>€ 5/ maand</a:t>
            </a:r>
            <a:r>
              <a:rPr lang="nl-BE" sz="3600" dirty="0" smtClean="0"/>
              <a:t>)</a:t>
            </a:r>
          </a:p>
          <a:p>
            <a:pPr lvl="1"/>
            <a:endParaRPr lang="nl-BE" sz="3600" dirty="0" smtClean="0"/>
          </a:p>
          <a:p>
            <a:pPr lvl="1"/>
            <a:endParaRPr lang="nl-BE" sz="3600" dirty="0"/>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4792" y="3380696"/>
            <a:ext cx="1714286" cy="1571429"/>
          </a:xfrm>
          <a:prstGeom prst="rect">
            <a:avLst/>
          </a:prstGeom>
        </p:spPr>
      </p:pic>
    </p:spTree>
    <p:extLst>
      <p:ext uri="{BB962C8B-B14F-4D97-AF65-F5344CB8AC3E}">
        <p14:creationId xmlns:p14="http://schemas.microsoft.com/office/powerpoint/2010/main" val="2187100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8EC506-B1DA-46A1-B44D-774E68468E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a:extLst>
              <a:ext uri="{FF2B5EF4-FFF2-40B4-BE49-F238E27FC236}">
                <a16:creationId xmlns:a16="http://schemas.microsoft.com/office/drawing/2014/main" id="{BFF30785-305E-45D7-984F-5AA93D3CA5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15E01FA5-D766-43CA-A83D-E7CF3F04E9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CA73784B-AC76-4BAD-93AF-C72D0EDFD7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5ED987BB-B209-49F5-8279-6E6BF73C8FC8}"/>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400" kern="1200" cap="none" spc="200" baseline="0" dirty="0">
                <a:latin typeface="+mj-lt"/>
                <a:ea typeface="+mj-ea"/>
                <a:cs typeface="+mj-cs"/>
              </a:rPr>
              <a:t>DE BINGEL RAKETAPP</a:t>
            </a:r>
          </a:p>
        </p:txBody>
      </p:sp>
      <p:cxnSp>
        <p:nvCxnSpPr>
          <p:cNvPr id="17" name="Straight Connector 16">
            <a:extLst>
              <a:ext uri="{FF2B5EF4-FFF2-40B4-BE49-F238E27FC236}">
                <a16:creationId xmlns:a16="http://schemas.microsoft.com/office/drawing/2014/main" id="{811DCF04-0C7C-44FC-8246-FC8D736B1A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Afbeelding 1" descr="00_LL_iPad_inloggen">
            <a:extLst>
              <a:ext uri="{FF2B5EF4-FFF2-40B4-BE49-F238E27FC236}">
                <a16:creationId xmlns:a16="http://schemas.microsoft.com/office/drawing/2014/main" id="{2E56DBBF-34E5-472E-AF8C-2E6C6D53FEF8}"/>
              </a:ext>
            </a:extLst>
          </p:cNvPr>
          <p:cNvPicPr>
            <a:picLocks noGrp="1" noChangeAspect="1"/>
          </p:cNvPicPr>
          <p:nvPr isPhoto="1"/>
        </p:nvPicPr>
        <p:blipFill rotWithShape="1">
          <a:blip r:embed="rId2">
            <a:extLst>
              <a:ext uri="{28A0092B-C50C-407E-A947-70E740481C1C}">
                <a14:useLocalDpi xmlns:a14="http://schemas.microsoft.com/office/drawing/2010/main" val="0"/>
              </a:ext>
            </a:extLst>
          </a:blip>
          <a:stretch/>
        </p:blipFill>
        <p:spPr bwMode="auto">
          <a:xfrm>
            <a:off x="4654984" y="808654"/>
            <a:ext cx="6896936" cy="52416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634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95A2-0430-4EF1-AFB7-9B6FCADC779F}"/>
              </a:ext>
            </a:extLst>
          </p:cNvPr>
          <p:cNvSpPr>
            <a:spLocks noGrp="1"/>
          </p:cNvSpPr>
          <p:nvPr>
            <p:ph type="title"/>
          </p:nvPr>
        </p:nvSpPr>
        <p:spPr>
          <a:xfrm>
            <a:off x="1024127" y="585216"/>
            <a:ext cx="7105745" cy="1499616"/>
          </a:xfrm>
        </p:spPr>
        <p:txBody>
          <a:bodyPr>
            <a:normAutofit/>
          </a:bodyPr>
          <a:lstStyle/>
          <a:p>
            <a:r>
              <a:rPr lang="nl-BE" sz="4400" cap="none" dirty="0"/>
              <a:t>H</a:t>
            </a:r>
            <a:r>
              <a:rPr lang="en-BE" sz="4400" cap="none" dirty="0"/>
              <a:t>O</a:t>
            </a:r>
            <a:r>
              <a:rPr lang="nl-BE" sz="4400" cap="none" dirty="0"/>
              <a:t>E</a:t>
            </a:r>
            <a:r>
              <a:rPr lang="en-BE" sz="4400" cap="none" dirty="0"/>
              <a:t> OEFEN JE OP B</a:t>
            </a:r>
            <a:r>
              <a:rPr lang="nl-BE" sz="4400" cap="none" dirty="0"/>
              <a:t>I</a:t>
            </a:r>
            <a:r>
              <a:rPr lang="en-BE" sz="4400" cap="none" dirty="0"/>
              <a:t>N</a:t>
            </a:r>
            <a:r>
              <a:rPr lang="nl-BE" sz="4400" cap="none" dirty="0"/>
              <a:t>G</a:t>
            </a:r>
            <a:r>
              <a:rPr lang="en-BE" sz="4400" cap="none" dirty="0"/>
              <a:t>E</a:t>
            </a:r>
            <a:r>
              <a:rPr lang="nl-BE" sz="4400" cap="none" dirty="0"/>
              <a:t>L</a:t>
            </a:r>
            <a:r>
              <a:rPr lang="en-BE" sz="4400" cap="none" dirty="0"/>
              <a:t> </a:t>
            </a:r>
            <a:r>
              <a:rPr lang="nl-BE" sz="4400" cap="none" dirty="0"/>
              <a:t>V</a:t>
            </a:r>
            <a:r>
              <a:rPr lang="en-BE" sz="4400" cap="none" dirty="0"/>
              <a:t>I</a:t>
            </a:r>
            <a:r>
              <a:rPr lang="nl-BE" sz="4400" cap="none" dirty="0"/>
              <a:t>A</a:t>
            </a:r>
            <a:r>
              <a:rPr lang="en-BE" sz="4400" cap="none" dirty="0"/>
              <a:t> </a:t>
            </a:r>
            <a:r>
              <a:rPr lang="nl-BE" sz="4400" cap="none" dirty="0"/>
              <a:t>D</a:t>
            </a:r>
            <a:r>
              <a:rPr lang="en-BE" sz="4400" cap="none" dirty="0"/>
              <a:t>E </a:t>
            </a:r>
            <a:r>
              <a:rPr lang="nl-BE" sz="4400" cap="none" dirty="0"/>
              <a:t>R</a:t>
            </a:r>
            <a:r>
              <a:rPr lang="en-BE" sz="4400" cap="none" dirty="0"/>
              <a:t>A</a:t>
            </a:r>
            <a:r>
              <a:rPr lang="nl-BE" sz="4400" cap="none" dirty="0"/>
              <a:t>K</a:t>
            </a:r>
            <a:r>
              <a:rPr lang="en-BE" sz="4400" cap="none" dirty="0"/>
              <a:t>E</a:t>
            </a:r>
            <a:r>
              <a:rPr lang="nl-BE" sz="4400" cap="none" dirty="0"/>
              <a:t>T</a:t>
            </a:r>
            <a:r>
              <a:rPr lang="en-BE" sz="4400" cap="none" dirty="0"/>
              <a:t>A</a:t>
            </a:r>
            <a:r>
              <a:rPr lang="nl-BE" sz="4400" cap="none" dirty="0"/>
              <a:t>P</a:t>
            </a:r>
            <a:r>
              <a:rPr lang="en-BE" sz="4400" cap="none" dirty="0"/>
              <a:t>P?</a:t>
            </a:r>
            <a:endParaRPr lang="nl-BE" sz="4400" cap="none" dirty="0"/>
          </a:p>
        </p:txBody>
      </p:sp>
      <p:sp>
        <p:nvSpPr>
          <p:cNvPr id="3" name="Content Placeholder 2">
            <a:extLst>
              <a:ext uri="{FF2B5EF4-FFF2-40B4-BE49-F238E27FC236}">
                <a16:creationId xmlns:a16="http://schemas.microsoft.com/office/drawing/2014/main" id="{C4E47CFE-D0FF-4502-BE28-F07AE631F2C5}"/>
              </a:ext>
            </a:extLst>
          </p:cNvPr>
          <p:cNvSpPr>
            <a:spLocks noGrp="1"/>
          </p:cNvSpPr>
          <p:nvPr>
            <p:ph idx="1"/>
          </p:nvPr>
        </p:nvSpPr>
        <p:spPr>
          <a:xfrm>
            <a:off x="1024128" y="2286000"/>
            <a:ext cx="7105744" cy="4023360"/>
          </a:xfrm>
        </p:spPr>
        <p:txBody>
          <a:bodyPr vert="horz" lIns="45720" tIns="45720" rIns="45720" bIns="45720" rtlCol="0" anchor="t">
            <a:normAutofit/>
          </a:bodyPr>
          <a:lstStyle/>
          <a:p>
            <a:pPr marL="457200" indent="-457200">
              <a:buFont typeface="+mj-lt"/>
              <a:buAutoNum type="arabicPeriod"/>
            </a:pPr>
            <a:r>
              <a:rPr lang="en-BE" altLang="nl-BE" dirty="0">
                <a:latin typeface="TW Cen MT"/>
              </a:rPr>
              <a:t>D</a:t>
            </a:r>
            <a:r>
              <a:rPr lang="nl-BE" altLang="nl-BE" dirty="0">
                <a:latin typeface="TW Cen MT"/>
              </a:rPr>
              <a:t>o</a:t>
            </a:r>
            <a:r>
              <a:rPr lang="en-BE" altLang="nl-BE" dirty="0">
                <a:latin typeface="TW Cen MT"/>
              </a:rPr>
              <a:t>w</a:t>
            </a:r>
            <a:r>
              <a:rPr lang="nl-BE" altLang="nl-BE" dirty="0">
                <a:latin typeface="TW Cen MT"/>
              </a:rPr>
              <a:t>n</a:t>
            </a:r>
            <a:r>
              <a:rPr lang="en-BE" altLang="nl-BE" dirty="0">
                <a:latin typeface="TW Cen MT"/>
              </a:rPr>
              <a:t>l</a:t>
            </a:r>
            <a:r>
              <a:rPr lang="nl-BE" altLang="nl-BE" dirty="0">
                <a:latin typeface="TW Cen MT"/>
              </a:rPr>
              <a:t>o</a:t>
            </a:r>
            <a:r>
              <a:rPr lang="en-BE" altLang="nl-BE" dirty="0">
                <a:latin typeface="TW Cen MT"/>
              </a:rPr>
              <a:t>a</a:t>
            </a:r>
            <a:r>
              <a:rPr lang="nl-BE" altLang="nl-BE" dirty="0">
                <a:latin typeface="TW Cen MT"/>
              </a:rPr>
              <a:t>d</a:t>
            </a:r>
            <a:r>
              <a:rPr lang="en-BE" altLang="nl-BE" dirty="0">
                <a:latin typeface="TW Cen MT"/>
              </a:rPr>
              <a:t> de </a:t>
            </a:r>
            <a:r>
              <a:rPr lang="nl-NL" altLang="nl-BE" dirty="0">
                <a:latin typeface="TW Cen MT"/>
              </a:rPr>
              <a:t>app </a:t>
            </a:r>
            <a:r>
              <a:rPr lang="en-BE" altLang="nl-BE" dirty="0">
                <a:latin typeface="TW Cen MT"/>
              </a:rPr>
              <a:t>i</a:t>
            </a:r>
            <a:r>
              <a:rPr lang="nl-BE" altLang="nl-BE" dirty="0">
                <a:latin typeface="TW Cen MT"/>
              </a:rPr>
              <a:t>n</a:t>
            </a:r>
            <a:r>
              <a:rPr lang="en-BE" altLang="nl-BE" dirty="0">
                <a:latin typeface="TW Cen MT"/>
              </a:rPr>
              <a:t> </a:t>
            </a:r>
            <a:r>
              <a:rPr lang="nl-BE" altLang="nl-BE" dirty="0">
                <a:latin typeface="TW Cen MT"/>
              </a:rPr>
              <a:t>d</a:t>
            </a:r>
            <a:r>
              <a:rPr lang="en-BE" altLang="nl-BE" dirty="0">
                <a:latin typeface="TW Cen MT"/>
              </a:rPr>
              <a:t>e </a:t>
            </a:r>
            <a:r>
              <a:rPr lang="nl-BE" altLang="nl-BE" dirty="0">
                <a:latin typeface="TW Cen MT"/>
              </a:rPr>
              <a:t>A</a:t>
            </a:r>
            <a:r>
              <a:rPr lang="en-BE" altLang="nl-BE" dirty="0">
                <a:latin typeface="TW Cen MT"/>
              </a:rPr>
              <a:t>p</a:t>
            </a:r>
            <a:r>
              <a:rPr lang="nl-BE" altLang="nl-BE" dirty="0">
                <a:latin typeface="TW Cen MT"/>
              </a:rPr>
              <a:t>p</a:t>
            </a:r>
            <a:r>
              <a:rPr lang="en-BE" altLang="nl-BE" dirty="0">
                <a:latin typeface="TW Cen MT"/>
              </a:rPr>
              <a:t> </a:t>
            </a:r>
            <a:r>
              <a:rPr lang="nl-BE" altLang="nl-BE" dirty="0">
                <a:latin typeface="TW Cen MT"/>
              </a:rPr>
              <a:t>S</a:t>
            </a:r>
            <a:r>
              <a:rPr lang="en-BE" altLang="nl-BE" dirty="0">
                <a:latin typeface="TW Cen MT"/>
              </a:rPr>
              <a:t>t</a:t>
            </a:r>
            <a:r>
              <a:rPr lang="nl-BE" altLang="nl-BE" dirty="0">
                <a:latin typeface="TW Cen MT"/>
              </a:rPr>
              <a:t>o</a:t>
            </a:r>
            <a:r>
              <a:rPr lang="en-BE" altLang="nl-BE" dirty="0">
                <a:latin typeface="TW Cen MT"/>
              </a:rPr>
              <a:t>r</a:t>
            </a:r>
            <a:r>
              <a:rPr lang="nl-BE" altLang="nl-BE" dirty="0">
                <a:latin typeface="TW Cen MT"/>
              </a:rPr>
              <a:t>e</a:t>
            </a:r>
            <a:r>
              <a:rPr lang="en-BE" altLang="nl-BE" dirty="0">
                <a:latin typeface="TW Cen MT"/>
              </a:rPr>
              <a:t> (</a:t>
            </a:r>
            <a:r>
              <a:rPr lang="nl-BE" altLang="nl-BE" dirty="0">
                <a:latin typeface="TW Cen MT"/>
              </a:rPr>
              <a:t>v</a:t>
            </a:r>
            <a:r>
              <a:rPr lang="nl-NL" altLang="nl-BE" dirty="0">
                <a:latin typeface="TW Cen MT"/>
              </a:rPr>
              <a:t>oor iPad</a:t>
            </a:r>
            <a:r>
              <a:rPr lang="en-BE" altLang="nl-BE" dirty="0">
                <a:latin typeface="TW Cen MT"/>
              </a:rPr>
              <a:t>), </a:t>
            </a:r>
            <a:r>
              <a:rPr lang="nl-BE" altLang="nl-BE" dirty="0">
                <a:latin typeface="TW Cen MT"/>
              </a:rPr>
              <a:t>i</a:t>
            </a:r>
            <a:r>
              <a:rPr lang="en-BE" altLang="nl-BE" dirty="0">
                <a:latin typeface="TW Cen MT"/>
              </a:rPr>
              <a:t>n Google Play voor </a:t>
            </a:r>
            <a:r>
              <a:rPr lang="nl-NL" altLang="nl-BE" dirty="0">
                <a:latin typeface="TW Cen MT"/>
              </a:rPr>
              <a:t>Android-tablets</a:t>
            </a:r>
            <a:r>
              <a:rPr lang="en-BE" altLang="nl-BE" dirty="0">
                <a:latin typeface="TW Cen MT"/>
              </a:rPr>
              <a:t> </a:t>
            </a:r>
            <a:r>
              <a:rPr lang="nl-BE" altLang="nl-BE" dirty="0">
                <a:latin typeface="TW Cen MT"/>
              </a:rPr>
              <a:t>o</a:t>
            </a:r>
            <a:r>
              <a:rPr lang="en-BE" altLang="nl-BE" dirty="0">
                <a:latin typeface="TW Cen MT"/>
              </a:rPr>
              <a:t>f </a:t>
            </a:r>
            <a:r>
              <a:rPr lang="nl-BE" altLang="nl-BE" dirty="0">
                <a:latin typeface="TW Cen MT"/>
              </a:rPr>
              <a:t>d</a:t>
            </a:r>
            <a:r>
              <a:rPr lang="en-BE" altLang="nl-BE" dirty="0">
                <a:latin typeface="TW Cen MT"/>
              </a:rPr>
              <a:t>e </a:t>
            </a:r>
            <a:r>
              <a:rPr lang="nl-BE" altLang="nl-BE" dirty="0">
                <a:latin typeface="TW Cen MT"/>
              </a:rPr>
              <a:t>W</a:t>
            </a:r>
            <a:r>
              <a:rPr lang="en-BE" altLang="nl-BE" dirty="0">
                <a:latin typeface="TW Cen MT"/>
              </a:rPr>
              <a:t>i</a:t>
            </a:r>
            <a:r>
              <a:rPr lang="nl-BE" altLang="nl-BE" dirty="0">
                <a:latin typeface="TW Cen MT"/>
              </a:rPr>
              <a:t>n</a:t>
            </a:r>
            <a:r>
              <a:rPr lang="en-BE" altLang="nl-BE" dirty="0">
                <a:latin typeface="TW Cen MT"/>
              </a:rPr>
              <a:t>d</a:t>
            </a:r>
            <a:r>
              <a:rPr lang="nl-BE" altLang="nl-BE" dirty="0">
                <a:latin typeface="TW Cen MT"/>
              </a:rPr>
              <a:t>o</a:t>
            </a:r>
            <a:r>
              <a:rPr lang="en-BE" altLang="nl-BE" dirty="0">
                <a:latin typeface="TW Cen MT"/>
              </a:rPr>
              <a:t>w</a:t>
            </a:r>
            <a:r>
              <a:rPr lang="nl-BE" altLang="nl-BE" dirty="0">
                <a:latin typeface="TW Cen MT"/>
              </a:rPr>
              <a:t>s</a:t>
            </a:r>
            <a:r>
              <a:rPr lang="en-BE" altLang="nl-BE" dirty="0">
                <a:latin typeface="TW Cen MT"/>
              </a:rPr>
              <a:t>store.</a:t>
            </a:r>
            <a:endParaRPr lang="nl-NL" altLang="nl-BE" dirty="0">
              <a:latin typeface="TW Cen MT"/>
            </a:endParaRPr>
          </a:p>
          <a:p>
            <a:pPr marL="457200" indent="-457200">
              <a:buFont typeface="+mj-lt"/>
              <a:buAutoNum type="arabicPeriod"/>
            </a:pPr>
            <a:r>
              <a:rPr lang="nl-BE" dirty="0">
                <a:latin typeface="TW Cen MT"/>
              </a:rPr>
              <a:t>Laat je kind inloggen met zijn of haar </a:t>
            </a:r>
            <a:r>
              <a:rPr lang="en-BE" dirty="0">
                <a:latin typeface="TW Cen MT"/>
              </a:rPr>
              <a:t>B</a:t>
            </a:r>
            <a:r>
              <a:rPr lang="nl-BE" dirty="0" err="1">
                <a:latin typeface="TW Cen MT"/>
              </a:rPr>
              <a:t>ingel</a:t>
            </a:r>
            <a:r>
              <a:rPr lang="nl-BE" dirty="0">
                <a:latin typeface="TW Cen MT"/>
              </a:rPr>
              <a:t>-inloggegevens.</a:t>
            </a:r>
            <a:endParaRPr lang="en-BE" dirty="0">
              <a:latin typeface="TW Cen MT"/>
            </a:endParaRPr>
          </a:p>
          <a:p>
            <a:pPr marL="457200" indent="-457200">
              <a:buFont typeface="+mj-lt"/>
              <a:buAutoNum type="arabicPeriod"/>
            </a:pPr>
            <a:endParaRPr lang="nl-BE" dirty="0">
              <a:latin typeface="TW Cen MT"/>
            </a:endParaRPr>
          </a:p>
          <a:p>
            <a:endParaRPr lang="nl-BE" dirty="0"/>
          </a:p>
        </p:txBody>
      </p:sp>
      <p:pic>
        <p:nvPicPr>
          <p:cNvPr id="6" name="Picture 4">
            <a:extLst>
              <a:ext uri="{FF2B5EF4-FFF2-40B4-BE49-F238E27FC236}">
                <a16:creationId xmlns:a16="http://schemas.microsoft.com/office/drawing/2014/main" id="{3B8117DF-972C-4A66-AC29-93732D3C990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05097" y="2084832"/>
            <a:ext cx="2560321" cy="7501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18D8C4C1-54F9-4213-BE1E-FA79B882910B}"/>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05096" y="3050026"/>
            <a:ext cx="2560322" cy="75631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3B058DC9-B76D-4711-875F-F6B5F0A51D32}"/>
              </a:ext>
            </a:extLst>
          </p:cNvPr>
          <p:cNvPicPr>
            <a:picLocks noChangeAspect="1"/>
          </p:cNvPicPr>
          <p:nvPr/>
        </p:nvPicPr>
        <p:blipFill>
          <a:blip r:embed="rId5"/>
          <a:stretch>
            <a:fillRect/>
          </a:stretch>
        </p:blipFill>
        <p:spPr>
          <a:xfrm>
            <a:off x="9193596" y="4465806"/>
            <a:ext cx="1783322" cy="1752114"/>
          </a:xfrm>
          <a:prstGeom prst="rect">
            <a:avLst/>
          </a:prstGeom>
        </p:spPr>
      </p:pic>
    </p:spTree>
    <p:extLst>
      <p:ext uri="{BB962C8B-B14F-4D97-AF65-F5344CB8AC3E}">
        <p14:creationId xmlns:p14="http://schemas.microsoft.com/office/powerpoint/2010/main" val="2330426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62">
            <a:extLst>
              <a:ext uri="{FF2B5EF4-FFF2-40B4-BE49-F238E27FC236}">
                <a16:creationId xmlns:a16="http://schemas.microsoft.com/office/drawing/2014/main" id="{3A8EC506-B1DA-46A1-B44D-774E68468E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Oval 5">
            <a:extLst>
              <a:ext uri="{FF2B5EF4-FFF2-40B4-BE49-F238E27FC236}">
                <a16:creationId xmlns:a16="http://schemas.microsoft.com/office/drawing/2014/main" id="{BFF30785-305E-45D7-984F-5AA93D3CA5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66">
            <a:extLst>
              <a:ext uri="{FF2B5EF4-FFF2-40B4-BE49-F238E27FC236}">
                <a16:creationId xmlns:a16="http://schemas.microsoft.com/office/drawing/2014/main" id="{15E01FA5-D766-43CA-A83D-E7CF3F04E9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68">
            <a:extLst>
              <a:ext uri="{FF2B5EF4-FFF2-40B4-BE49-F238E27FC236}">
                <a16:creationId xmlns:a16="http://schemas.microsoft.com/office/drawing/2014/main" id="{CA73784B-AC76-4BAD-93AF-C72D0EDFD7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4FA31EB2-A69B-4A11-8A48-D749749B37F5}"/>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400" kern="1200" cap="none" spc="200" baseline="0" dirty="0">
                <a:solidFill>
                  <a:schemeClr val="tx1">
                    <a:lumMod val="95000"/>
                    <a:lumOff val="5000"/>
                  </a:schemeClr>
                </a:solidFill>
                <a:latin typeface="+mj-lt"/>
                <a:ea typeface="+mj-ea"/>
                <a:cs typeface="+mj-cs"/>
              </a:rPr>
              <a:t>SCAN EEN PAGINA IN HET WERKSCHRIFT</a:t>
            </a:r>
          </a:p>
        </p:txBody>
      </p:sp>
      <p:cxnSp>
        <p:nvCxnSpPr>
          <p:cNvPr id="77" name="Straight Connector 70">
            <a:extLst>
              <a:ext uri="{FF2B5EF4-FFF2-40B4-BE49-F238E27FC236}">
                <a16:creationId xmlns:a16="http://schemas.microsoft.com/office/drawing/2014/main" id="{811DCF04-0C7C-44FC-8246-FC8D736B1A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Afbeelding 1" descr="01_LL_iPad_scanscherm_01">
            <a:extLst>
              <a:ext uri="{FF2B5EF4-FFF2-40B4-BE49-F238E27FC236}">
                <a16:creationId xmlns:a16="http://schemas.microsoft.com/office/drawing/2014/main" id="{0FB68380-E6DB-4140-B5A9-C39EF1147CF7}"/>
              </a:ext>
            </a:extLst>
          </p:cNvPr>
          <p:cNvPicPr>
            <a:picLocks noGrp="1" noChangeAspect="1"/>
          </p:cNvPicPr>
          <p:nvPr isPhoto="1"/>
        </p:nvPicPr>
        <p:blipFill rotWithShape="1">
          <a:blip r:embed="rId3">
            <a:extLst>
              <a:ext uri="{28A0092B-C50C-407E-A947-70E740481C1C}">
                <a14:useLocalDpi xmlns:a14="http://schemas.microsoft.com/office/drawing/2010/main" val="0"/>
              </a:ext>
            </a:extLst>
          </a:blip>
          <a:srcRect l="3282" r="2759" b="-2"/>
          <a:stretch/>
        </p:blipFill>
        <p:spPr bwMode="auto">
          <a:xfrm>
            <a:off x="4654984" y="640080"/>
            <a:ext cx="6896936" cy="55788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043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A8EC506-B1DA-46A1-B44D-774E68468E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5">
            <a:extLst>
              <a:ext uri="{FF2B5EF4-FFF2-40B4-BE49-F238E27FC236}">
                <a16:creationId xmlns:a16="http://schemas.microsoft.com/office/drawing/2014/main" id="{BFF30785-305E-45D7-984F-5AA93D3CA5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7">
            <a:extLst>
              <a:ext uri="{FF2B5EF4-FFF2-40B4-BE49-F238E27FC236}">
                <a16:creationId xmlns:a16="http://schemas.microsoft.com/office/drawing/2014/main" id="{15E01FA5-D766-43CA-A83D-E7CF3F04E9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CA73784B-AC76-4BAD-93AF-C72D0EDFD7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4FA31EB2-A69B-4A11-8A48-D749749B37F5}"/>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400" kern="1200" cap="none" spc="200" baseline="0" dirty="0">
                <a:solidFill>
                  <a:schemeClr val="tx1">
                    <a:lumMod val="95000"/>
                    <a:lumOff val="5000"/>
                  </a:schemeClr>
                </a:solidFill>
                <a:latin typeface="+mj-lt"/>
                <a:ea typeface="+mj-ea"/>
                <a:cs typeface="+mj-cs"/>
              </a:rPr>
              <a:t>DIRECT </a:t>
            </a:r>
            <a:r>
              <a:rPr lang="en-BE" sz="4400" kern="1200" cap="none" spc="200" baseline="0" dirty="0">
                <a:solidFill>
                  <a:schemeClr val="tx1">
                    <a:lumMod val="95000"/>
                    <a:lumOff val="5000"/>
                  </a:schemeClr>
                </a:solidFill>
                <a:latin typeface="+mj-lt"/>
                <a:ea typeface="+mj-ea"/>
                <a:cs typeface="+mj-cs"/>
              </a:rPr>
              <a:t>D</a:t>
            </a:r>
            <a:r>
              <a:rPr lang="en-US" sz="4400" kern="1200" cap="none" spc="200" baseline="0" dirty="0">
                <a:solidFill>
                  <a:schemeClr val="tx1">
                    <a:lumMod val="95000"/>
                    <a:lumOff val="5000"/>
                  </a:schemeClr>
                </a:solidFill>
                <a:latin typeface="+mj-lt"/>
                <a:ea typeface="+mj-ea"/>
                <a:cs typeface="+mj-cs"/>
              </a:rPr>
              <a:t>E JUISTE </a:t>
            </a:r>
            <a:r>
              <a:rPr lang="en-BE" sz="4400" kern="1200" cap="none" spc="200" baseline="0" dirty="0">
                <a:solidFill>
                  <a:schemeClr val="tx1">
                    <a:lumMod val="95000"/>
                    <a:lumOff val="5000"/>
                  </a:schemeClr>
                </a:solidFill>
                <a:latin typeface="+mj-lt"/>
                <a:ea typeface="+mj-ea"/>
                <a:cs typeface="+mj-cs"/>
              </a:rPr>
              <a:t>B</a:t>
            </a:r>
            <a:r>
              <a:rPr lang="nl-BE" sz="4400" kern="1200" cap="none" spc="200" baseline="0" dirty="0">
                <a:solidFill>
                  <a:schemeClr val="tx1">
                    <a:lumMod val="95000"/>
                    <a:lumOff val="5000"/>
                  </a:schemeClr>
                </a:solidFill>
                <a:latin typeface="+mj-lt"/>
                <a:ea typeface="+mj-ea"/>
                <a:cs typeface="+mj-cs"/>
              </a:rPr>
              <a:t>I</a:t>
            </a:r>
            <a:r>
              <a:rPr lang="en-BE" sz="4400" kern="1200" cap="none" spc="200" baseline="0" dirty="0">
                <a:solidFill>
                  <a:schemeClr val="tx1">
                    <a:lumMod val="95000"/>
                    <a:lumOff val="5000"/>
                  </a:schemeClr>
                </a:solidFill>
                <a:latin typeface="+mj-lt"/>
                <a:ea typeface="+mj-ea"/>
                <a:cs typeface="+mj-cs"/>
              </a:rPr>
              <a:t>N</a:t>
            </a:r>
            <a:r>
              <a:rPr lang="nl-BE" sz="4400" kern="1200" cap="none" spc="200" baseline="0" dirty="0">
                <a:solidFill>
                  <a:schemeClr val="tx1">
                    <a:lumMod val="95000"/>
                    <a:lumOff val="5000"/>
                  </a:schemeClr>
                </a:solidFill>
                <a:latin typeface="+mj-lt"/>
                <a:ea typeface="+mj-ea"/>
                <a:cs typeface="+mj-cs"/>
              </a:rPr>
              <a:t>G</a:t>
            </a:r>
            <a:r>
              <a:rPr lang="en-BE" sz="4400" kern="1200" cap="none" spc="200" baseline="0" dirty="0">
                <a:solidFill>
                  <a:schemeClr val="tx1">
                    <a:lumMod val="95000"/>
                    <a:lumOff val="5000"/>
                  </a:schemeClr>
                </a:solidFill>
                <a:latin typeface="+mj-lt"/>
                <a:ea typeface="+mj-ea"/>
                <a:cs typeface="+mj-cs"/>
              </a:rPr>
              <a:t>E</a:t>
            </a:r>
            <a:r>
              <a:rPr lang="nl-BE" sz="4400" kern="1200" cap="none" spc="200" baseline="0" dirty="0">
                <a:solidFill>
                  <a:schemeClr val="tx1">
                    <a:lumMod val="95000"/>
                    <a:lumOff val="5000"/>
                  </a:schemeClr>
                </a:solidFill>
                <a:latin typeface="+mj-lt"/>
                <a:ea typeface="+mj-ea"/>
                <a:cs typeface="+mj-cs"/>
              </a:rPr>
              <a:t>L</a:t>
            </a:r>
            <a:r>
              <a:rPr lang="en-BE" sz="4400" kern="1200" cap="none" spc="200" baseline="0" dirty="0">
                <a:solidFill>
                  <a:schemeClr val="tx1">
                    <a:lumMod val="95000"/>
                    <a:lumOff val="5000"/>
                  </a:schemeClr>
                </a:solidFill>
                <a:latin typeface="+mj-lt"/>
                <a:ea typeface="+mj-ea"/>
                <a:cs typeface="+mj-cs"/>
              </a:rPr>
              <a:t>O</a:t>
            </a:r>
            <a:r>
              <a:rPr lang="nl-BE" sz="4400" kern="1200" cap="none" spc="200" baseline="0" dirty="0">
                <a:solidFill>
                  <a:schemeClr val="tx1">
                    <a:lumMod val="95000"/>
                    <a:lumOff val="5000"/>
                  </a:schemeClr>
                </a:solidFill>
                <a:latin typeface="+mj-lt"/>
                <a:ea typeface="+mj-ea"/>
                <a:cs typeface="+mj-cs"/>
              </a:rPr>
              <a:t>E</a:t>
            </a:r>
            <a:r>
              <a:rPr lang="en-BE" sz="4400" kern="1200" cap="none" spc="200" baseline="0" dirty="0">
                <a:solidFill>
                  <a:schemeClr val="tx1">
                    <a:lumMod val="95000"/>
                    <a:lumOff val="5000"/>
                  </a:schemeClr>
                </a:solidFill>
                <a:latin typeface="+mj-lt"/>
                <a:ea typeface="+mj-ea"/>
                <a:cs typeface="+mj-cs"/>
              </a:rPr>
              <a:t>F</a:t>
            </a:r>
            <a:r>
              <a:rPr lang="nl-BE" sz="4400" kern="1200" cap="none" spc="200" baseline="0" dirty="0">
                <a:solidFill>
                  <a:schemeClr val="tx1">
                    <a:lumMod val="95000"/>
                    <a:lumOff val="5000"/>
                  </a:schemeClr>
                </a:solidFill>
                <a:latin typeface="+mj-lt"/>
                <a:ea typeface="+mj-ea"/>
                <a:cs typeface="+mj-cs"/>
              </a:rPr>
              <a:t>E</a:t>
            </a:r>
            <a:r>
              <a:rPr lang="en-BE" sz="4400" kern="1200" cap="none" spc="200" baseline="0" dirty="0">
                <a:solidFill>
                  <a:schemeClr val="tx1">
                    <a:lumMod val="95000"/>
                    <a:lumOff val="5000"/>
                  </a:schemeClr>
                </a:solidFill>
                <a:latin typeface="+mj-lt"/>
                <a:ea typeface="+mj-ea"/>
                <a:cs typeface="+mj-cs"/>
              </a:rPr>
              <a:t>N</a:t>
            </a:r>
            <a:r>
              <a:rPr lang="nl-BE" sz="4400" kern="1200" cap="none" spc="200" baseline="0" dirty="0">
                <a:solidFill>
                  <a:schemeClr val="tx1">
                    <a:lumMod val="95000"/>
                    <a:lumOff val="5000"/>
                  </a:schemeClr>
                </a:solidFill>
                <a:latin typeface="+mj-lt"/>
                <a:ea typeface="+mj-ea"/>
                <a:cs typeface="+mj-cs"/>
              </a:rPr>
              <a:t>I</a:t>
            </a:r>
            <a:r>
              <a:rPr lang="en-BE" sz="4400" kern="1200" cap="none" spc="200" baseline="0" dirty="0">
                <a:solidFill>
                  <a:schemeClr val="tx1">
                    <a:lumMod val="95000"/>
                    <a:lumOff val="5000"/>
                  </a:schemeClr>
                </a:solidFill>
                <a:latin typeface="+mj-lt"/>
                <a:ea typeface="+mj-ea"/>
                <a:cs typeface="+mj-cs"/>
              </a:rPr>
              <a:t>N</a:t>
            </a:r>
            <a:r>
              <a:rPr lang="nl-BE" sz="4400" kern="1200" cap="none" spc="200" baseline="0" dirty="0">
                <a:solidFill>
                  <a:schemeClr val="tx1">
                    <a:lumMod val="95000"/>
                    <a:lumOff val="5000"/>
                  </a:schemeClr>
                </a:solidFill>
                <a:latin typeface="+mj-lt"/>
                <a:ea typeface="+mj-ea"/>
                <a:cs typeface="+mj-cs"/>
              </a:rPr>
              <a:t>G</a:t>
            </a:r>
            <a:endParaRPr lang="en-US" sz="4400" kern="1200" cap="none" spc="200" baseline="0" dirty="0">
              <a:solidFill>
                <a:schemeClr val="tx1">
                  <a:lumMod val="95000"/>
                  <a:lumOff val="5000"/>
                </a:schemeClr>
              </a:solidFill>
              <a:latin typeface="+mj-lt"/>
              <a:ea typeface="+mj-ea"/>
              <a:cs typeface="+mj-cs"/>
            </a:endParaRPr>
          </a:p>
        </p:txBody>
      </p:sp>
      <p:cxnSp>
        <p:nvCxnSpPr>
          <p:cNvPr id="22" name="Straight Connector 21">
            <a:extLst>
              <a:ext uri="{FF2B5EF4-FFF2-40B4-BE49-F238E27FC236}">
                <a16:creationId xmlns:a16="http://schemas.microsoft.com/office/drawing/2014/main" id="{811DCF04-0C7C-44FC-8246-FC8D736B1A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Afbeelding 1" descr="02_LL_iPad_pagina_01">
            <a:extLst>
              <a:ext uri="{FF2B5EF4-FFF2-40B4-BE49-F238E27FC236}">
                <a16:creationId xmlns:a16="http://schemas.microsoft.com/office/drawing/2014/main" id="{CFEE3D24-D96C-4B95-A178-E55AD747F400}"/>
              </a:ext>
            </a:extLst>
          </p:cNvPr>
          <p:cNvPicPr>
            <a:picLocks noGrp="1" noChangeAspect="1"/>
          </p:cNvPicPr>
          <p:nvPr isPhoto="1"/>
        </p:nvPicPr>
        <p:blipFill rotWithShape="1">
          <a:blip r:embed="rId3">
            <a:extLst>
              <a:ext uri="{28A0092B-C50C-407E-A947-70E740481C1C}">
                <a14:useLocalDpi xmlns:a14="http://schemas.microsoft.com/office/drawing/2010/main" val="0"/>
              </a:ext>
            </a:extLst>
          </a:blip>
          <a:srcRect l="5525" t="8527" r="7407" b="9978"/>
          <a:stretch/>
        </p:blipFill>
        <p:spPr bwMode="auto">
          <a:xfrm>
            <a:off x="4654984" y="976406"/>
            <a:ext cx="6896936" cy="49061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722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27">
            <a:extLst>
              <a:ext uri="{FF2B5EF4-FFF2-40B4-BE49-F238E27FC236}">
                <a16:creationId xmlns:a16="http://schemas.microsoft.com/office/drawing/2014/main" id="{3A8EC506-B1DA-46A1-B44D-774E68468E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Oval 5">
            <a:extLst>
              <a:ext uri="{FF2B5EF4-FFF2-40B4-BE49-F238E27FC236}">
                <a16:creationId xmlns:a16="http://schemas.microsoft.com/office/drawing/2014/main" id="{BFF30785-305E-45D7-984F-5AA93D3CA5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8" name="Straight Connector 31">
            <a:extLst>
              <a:ext uri="{FF2B5EF4-FFF2-40B4-BE49-F238E27FC236}">
                <a16:creationId xmlns:a16="http://schemas.microsoft.com/office/drawing/2014/main" id="{15E01FA5-D766-43CA-A83D-E7CF3F04E9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59" name="Rectangle 33">
            <a:extLst>
              <a:ext uri="{FF2B5EF4-FFF2-40B4-BE49-F238E27FC236}">
                <a16:creationId xmlns:a16="http://schemas.microsoft.com/office/drawing/2014/main" id="{CA73784B-AC76-4BAD-93AF-C72D0EDFD7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56571F05-D9E1-43AF-8043-A1D50338E6DD}"/>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400" kern="1200" cap="none" spc="200" baseline="0" dirty="0">
                <a:solidFill>
                  <a:schemeClr val="tx1">
                    <a:lumMod val="95000"/>
                    <a:lumOff val="5000"/>
                  </a:schemeClr>
                </a:solidFill>
                <a:latin typeface="+mj-lt"/>
                <a:ea typeface="+mj-ea"/>
                <a:cs typeface="+mj-cs"/>
              </a:rPr>
              <a:t>BINGEL VOOR OUDERS</a:t>
            </a:r>
          </a:p>
        </p:txBody>
      </p:sp>
      <p:cxnSp>
        <p:nvCxnSpPr>
          <p:cNvPr id="60" name="Straight Connector 35">
            <a:extLst>
              <a:ext uri="{FF2B5EF4-FFF2-40B4-BE49-F238E27FC236}">
                <a16:creationId xmlns:a16="http://schemas.microsoft.com/office/drawing/2014/main" id="{811DCF04-0C7C-44FC-8246-FC8D736B1A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F2DF423F-0729-4196-B9DF-CE7CF1B43E9D}"/>
              </a:ext>
            </a:extLst>
          </p:cNvPr>
          <p:cNvPicPr>
            <a:picLocks noChangeAspect="1"/>
          </p:cNvPicPr>
          <p:nvPr/>
        </p:nvPicPr>
        <p:blipFill rotWithShape="1">
          <a:blip r:embed="rId3"/>
          <a:srcRect l="9735" r="26598" b="1"/>
          <a:stretch/>
        </p:blipFill>
        <p:spPr>
          <a:xfrm>
            <a:off x="4654984" y="640080"/>
            <a:ext cx="6896936" cy="5578816"/>
          </a:xfrm>
          <a:prstGeom prst="rect">
            <a:avLst/>
          </a:prstGeom>
        </p:spPr>
      </p:pic>
    </p:spTree>
    <p:extLst>
      <p:ext uri="{BB962C8B-B14F-4D97-AF65-F5344CB8AC3E}">
        <p14:creationId xmlns:p14="http://schemas.microsoft.com/office/powerpoint/2010/main" val="2228458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50">
            <a:extLst>
              <a:ext uri="{FF2B5EF4-FFF2-40B4-BE49-F238E27FC236}">
                <a16:creationId xmlns:a16="http://schemas.microsoft.com/office/drawing/2014/main" id="{3A8EC506-B1DA-46A1-B44D-774E68468E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Oval 5">
            <a:extLst>
              <a:ext uri="{FF2B5EF4-FFF2-40B4-BE49-F238E27FC236}">
                <a16:creationId xmlns:a16="http://schemas.microsoft.com/office/drawing/2014/main" id="{BFF30785-305E-45D7-984F-5AA93D3CA5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54">
            <a:extLst>
              <a:ext uri="{FF2B5EF4-FFF2-40B4-BE49-F238E27FC236}">
                <a16:creationId xmlns:a16="http://schemas.microsoft.com/office/drawing/2014/main" id="{15E01FA5-D766-43CA-A83D-E7CF3F04E9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56">
            <a:extLst>
              <a:ext uri="{FF2B5EF4-FFF2-40B4-BE49-F238E27FC236}">
                <a16:creationId xmlns:a16="http://schemas.microsoft.com/office/drawing/2014/main" id="{CA73784B-AC76-4BAD-93AF-C72D0EDFD7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51B98BE3-0A19-4472-B43C-ADABE5ECCEDF}"/>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100" kern="1200" cap="none" spc="200" baseline="0" dirty="0">
                <a:solidFill>
                  <a:schemeClr val="tx1">
                    <a:lumMod val="95000"/>
                    <a:lumOff val="5000"/>
                  </a:schemeClr>
                </a:solidFill>
                <a:latin typeface="+mj-lt"/>
                <a:ea typeface="+mj-ea"/>
                <a:cs typeface="+mj-cs"/>
              </a:rPr>
              <a:t>OVERZICHT OEFENRESULTATEN</a:t>
            </a:r>
          </a:p>
        </p:txBody>
      </p:sp>
      <p:cxnSp>
        <p:nvCxnSpPr>
          <p:cNvPr id="77" name="Straight Connector 58">
            <a:extLst>
              <a:ext uri="{FF2B5EF4-FFF2-40B4-BE49-F238E27FC236}">
                <a16:creationId xmlns:a16="http://schemas.microsoft.com/office/drawing/2014/main" id="{811DCF04-0C7C-44FC-8246-FC8D736B1A7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Afbeelding 4" descr="A screenshot of a cell phone&#10;&#10;Description automatically generated">
            <a:extLst>
              <a:ext uri="{FF2B5EF4-FFF2-40B4-BE49-F238E27FC236}">
                <a16:creationId xmlns:a16="http://schemas.microsoft.com/office/drawing/2014/main" id="{43F7CE6B-7F1A-4BDA-AB65-F1DEF87EFAE8}"/>
              </a:ext>
            </a:extLst>
          </p:cNvPr>
          <p:cNvPicPr>
            <a:picLocks noChangeAspect="1"/>
          </p:cNvPicPr>
          <p:nvPr/>
        </p:nvPicPr>
        <p:blipFill rotWithShape="1">
          <a:blip r:embed="rId3">
            <a:extLst>
              <a:ext uri="{28A0092B-C50C-407E-A947-70E740481C1C}">
                <a14:useLocalDpi xmlns:a14="http://schemas.microsoft.com/office/drawing/2010/main" val="0"/>
              </a:ext>
            </a:extLst>
          </a:blip>
          <a:srcRect r="7279"/>
          <a:stretch/>
        </p:blipFill>
        <p:spPr bwMode="auto">
          <a:xfrm>
            <a:off x="4654984" y="640080"/>
            <a:ext cx="6896936" cy="55788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045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363894"/>
            <a:ext cx="10515600" cy="5813069"/>
          </a:xfrm>
        </p:spPr>
        <p:txBody>
          <a:bodyPr>
            <a:normAutofit fontScale="92500" lnSpcReduction="20000"/>
          </a:bodyPr>
          <a:lstStyle/>
          <a:p>
            <a:pPr lvl="1"/>
            <a:endParaRPr lang="nl-NL" sz="3600" dirty="0"/>
          </a:p>
          <a:p>
            <a:pPr lvl="1"/>
            <a:r>
              <a:rPr lang="nl-BE" sz="3600" dirty="0"/>
              <a:t>Gebruik </a:t>
            </a:r>
            <a:r>
              <a:rPr lang="nl-BE" sz="3600" dirty="0" err="1">
                <a:hlinkClick r:id="rId2"/>
              </a:rPr>
              <a:t>Bingel</a:t>
            </a:r>
            <a:r>
              <a:rPr lang="nl-BE" sz="3600" dirty="0"/>
              <a:t> (zie aparte </a:t>
            </a:r>
            <a:r>
              <a:rPr lang="nl-BE" sz="3600" dirty="0" err="1"/>
              <a:t>ppt</a:t>
            </a:r>
            <a:r>
              <a:rPr lang="nl-BE" sz="3600" dirty="0"/>
              <a:t> ouderpresentatie </a:t>
            </a:r>
            <a:r>
              <a:rPr lang="nl-BE" sz="3600" dirty="0" err="1"/>
              <a:t>Bingel</a:t>
            </a:r>
            <a:r>
              <a:rPr lang="nl-BE" sz="3600" dirty="0"/>
              <a:t>)</a:t>
            </a:r>
          </a:p>
          <a:p>
            <a:pPr lvl="1"/>
            <a:r>
              <a:rPr lang="nl-NL" sz="3600" dirty="0" smtClean="0"/>
              <a:t>Gebruik </a:t>
            </a:r>
            <a:r>
              <a:rPr lang="nl-NL" sz="3600" dirty="0" smtClean="0">
                <a:hlinkClick r:id="rId3"/>
              </a:rPr>
              <a:t>‘Reken Maar’ </a:t>
            </a:r>
            <a:r>
              <a:rPr lang="nl-NL" sz="3600" dirty="0" smtClean="0"/>
              <a:t> + Talent Taal (zie </a:t>
            </a:r>
            <a:r>
              <a:rPr lang="nl-NL" sz="3600" dirty="0" err="1" smtClean="0"/>
              <a:t>ppt</a:t>
            </a:r>
            <a:r>
              <a:rPr lang="nl-NL" sz="3600" dirty="0" smtClean="0"/>
              <a:t> nieuwe methode)</a:t>
            </a:r>
          </a:p>
          <a:p>
            <a:pPr lvl="1">
              <a:buFont typeface="Symbol" panose="05050102010706020507" pitchFamily="18" charset="2"/>
              <a:buChar char="Þ"/>
            </a:pPr>
            <a:r>
              <a:rPr lang="nl-NL" sz="3600" dirty="0" smtClean="0"/>
              <a:t>Het is handig om de boekjes thuis eens te bekijken.</a:t>
            </a:r>
          </a:p>
          <a:p>
            <a:pPr lvl="1">
              <a:buFont typeface="Symbol" panose="05050102010706020507" pitchFamily="18" charset="2"/>
              <a:buChar char="Þ"/>
            </a:pPr>
            <a:endParaRPr lang="nl-NL" sz="3600" dirty="0" smtClean="0"/>
          </a:p>
          <a:p>
            <a:pPr lvl="1"/>
            <a:r>
              <a:rPr lang="nl-NL" sz="3600" dirty="0" smtClean="0"/>
              <a:t>Zwemmen </a:t>
            </a:r>
            <a:r>
              <a:rPr lang="nl-NL" sz="3600" dirty="0"/>
              <a:t>op woensdag: wekelijks in het Sint-Pieterscollege – rode badmuts!</a:t>
            </a:r>
          </a:p>
          <a:p>
            <a:pPr lvl="1"/>
            <a:r>
              <a:rPr lang="nl-NL" sz="3600" dirty="0"/>
              <a:t>Sport op </a:t>
            </a:r>
            <a:r>
              <a:rPr lang="nl-NL" sz="3600" dirty="0" smtClean="0"/>
              <a:t>maandag: </a:t>
            </a:r>
            <a:r>
              <a:rPr lang="nl-NL" sz="3600" dirty="0"/>
              <a:t>wekelijks </a:t>
            </a:r>
          </a:p>
          <a:p>
            <a:pPr lvl="1"/>
            <a:r>
              <a:rPr lang="nl-NL" sz="3600" dirty="0"/>
              <a:t>Frans: nieuw taalinitiatie (30’ per week voor 3 en 4</a:t>
            </a:r>
            <a:r>
              <a:rPr lang="nl-NL" sz="3600" dirty="0" smtClean="0"/>
              <a:t>)</a:t>
            </a:r>
          </a:p>
          <a:p>
            <a:pPr lvl="1"/>
            <a:endParaRPr lang="nl-NL" sz="3600" dirty="0"/>
          </a:p>
          <a:p>
            <a:pPr lvl="1"/>
            <a:r>
              <a:rPr lang="nl-BE" sz="3600" dirty="0"/>
              <a:t>middagsport: 3</a:t>
            </a:r>
            <a:r>
              <a:rPr lang="nl-BE" sz="3600" baseline="30000" dirty="0"/>
              <a:t>de</a:t>
            </a:r>
            <a:r>
              <a:rPr lang="nl-BE" sz="3600" dirty="0"/>
              <a:t> </a:t>
            </a:r>
            <a:r>
              <a:rPr lang="nl-BE" sz="3600" dirty="0" err="1"/>
              <a:t>lj</a:t>
            </a:r>
            <a:r>
              <a:rPr lang="nl-BE" sz="3600" dirty="0"/>
              <a:t> </a:t>
            </a:r>
            <a:br>
              <a:rPr lang="nl-BE" sz="3600" dirty="0"/>
            </a:br>
            <a:r>
              <a:rPr lang="nl-BE" sz="3600" dirty="0" smtClean="0"/>
              <a:t>donderdagen</a:t>
            </a:r>
            <a:r>
              <a:rPr lang="nl-BE" sz="3600" dirty="0"/>
              <a:t>: </a:t>
            </a:r>
            <a:r>
              <a:rPr lang="nl-BE" sz="3600" dirty="0" smtClean="0"/>
              <a:t>/9 </a:t>
            </a:r>
            <a:r>
              <a:rPr lang="nl-BE" sz="3600" dirty="0"/>
              <a:t>– </a:t>
            </a:r>
            <a:r>
              <a:rPr lang="nl-BE" sz="3600" dirty="0" smtClean="0"/>
              <a:t>/10 </a:t>
            </a:r>
            <a:r>
              <a:rPr lang="nl-BE" sz="3600" dirty="0"/>
              <a:t>– </a:t>
            </a:r>
            <a:r>
              <a:rPr lang="nl-BE" sz="3600" dirty="0" smtClean="0"/>
              <a:t>/11 </a:t>
            </a:r>
            <a:r>
              <a:rPr lang="nl-BE" sz="3600" dirty="0"/>
              <a:t>– </a:t>
            </a:r>
            <a:r>
              <a:rPr lang="nl-BE" sz="3600" dirty="0" smtClean="0"/>
              <a:t>12</a:t>
            </a:r>
            <a:endParaRPr lang="nl-BE" sz="3600" dirty="0"/>
          </a:p>
          <a:p>
            <a:endParaRPr lang="nl-BE" dirty="0"/>
          </a:p>
        </p:txBody>
      </p:sp>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0065" y="5069536"/>
            <a:ext cx="1714286" cy="1571429"/>
          </a:xfrm>
          <a:prstGeom prst="rect">
            <a:avLst/>
          </a:prstGeom>
        </p:spPr>
      </p:pic>
    </p:spTree>
    <p:extLst>
      <p:ext uri="{BB962C8B-B14F-4D97-AF65-F5344CB8AC3E}">
        <p14:creationId xmlns:p14="http://schemas.microsoft.com/office/powerpoint/2010/main" val="3174604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6.ICT: computergebruik – camera - …</a:t>
            </a:r>
            <a:endParaRPr lang="nl-BE" sz="4800" b="1" u="sng" dirty="0"/>
          </a:p>
        </p:txBody>
      </p:sp>
      <p:sp>
        <p:nvSpPr>
          <p:cNvPr id="3" name="Tijdelijke aanduiding voor inhoud 2"/>
          <p:cNvSpPr>
            <a:spLocks noGrp="1"/>
          </p:cNvSpPr>
          <p:nvPr>
            <p:ph idx="1"/>
          </p:nvPr>
        </p:nvSpPr>
        <p:spPr/>
        <p:txBody>
          <a:bodyPr>
            <a:normAutofit fontScale="92500" lnSpcReduction="20000"/>
          </a:bodyPr>
          <a:lstStyle/>
          <a:p>
            <a:pPr lvl="1"/>
            <a:r>
              <a:rPr lang="nl-NL" sz="4800" dirty="0" smtClean="0"/>
              <a:t>Computer </a:t>
            </a:r>
            <a:r>
              <a:rPr lang="nl-NL" sz="4800" dirty="0"/>
              <a:t>in de klas zelf </a:t>
            </a:r>
            <a:endParaRPr lang="nl-NL" sz="4800" dirty="0" smtClean="0"/>
          </a:p>
          <a:p>
            <a:pPr lvl="1"/>
            <a:r>
              <a:rPr lang="nl-NL" sz="4800" dirty="0" smtClean="0"/>
              <a:t>Verschillende “bordboeken”</a:t>
            </a:r>
            <a:endParaRPr lang="nl-BE" sz="4800" dirty="0"/>
          </a:p>
          <a:p>
            <a:pPr lvl="1"/>
            <a:r>
              <a:rPr lang="nl-NL" sz="4800" dirty="0" smtClean="0"/>
              <a:t>Computerklas + kleine </a:t>
            </a:r>
            <a:r>
              <a:rPr lang="nl-NL" sz="4800" dirty="0" smtClean="0"/>
              <a:t>computers en tablets</a:t>
            </a:r>
            <a:endParaRPr lang="nl-NL" sz="4800" dirty="0" smtClean="0"/>
          </a:p>
          <a:p>
            <a:pPr lvl="1"/>
            <a:r>
              <a:rPr lang="nl-NL" sz="4800" dirty="0"/>
              <a:t>Klasblog: </a:t>
            </a:r>
            <a:r>
              <a:rPr lang="nl-NL" sz="4800" dirty="0" smtClean="0"/>
              <a:t/>
            </a:r>
            <a:br>
              <a:rPr lang="nl-NL" sz="4800" dirty="0" smtClean="0"/>
            </a:br>
            <a:r>
              <a:rPr lang="nl-BE" sz="4800" dirty="0">
                <a:hlinkClick r:id="rId2"/>
              </a:rPr>
              <a:t>https://derdelj.com/</a:t>
            </a:r>
            <a:r>
              <a:rPr lang="nl-NL" sz="4800" dirty="0" smtClean="0"/>
              <a:t/>
            </a:r>
            <a:br>
              <a:rPr lang="nl-NL" sz="4800" dirty="0" smtClean="0"/>
            </a:br>
            <a:r>
              <a:rPr lang="nl-NL" sz="4800" dirty="0" smtClean="0">
                <a:hlinkClick r:id="rId3"/>
              </a:rPr>
              <a:t>4bklasbloghdc.wordpress.com</a:t>
            </a:r>
            <a:r>
              <a:rPr lang="nl-NL" sz="4800" dirty="0" smtClean="0"/>
              <a:t> </a:t>
            </a:r>
          </a:p>
          <a:p>
            <a:pPr lvl="1"/>
            <a:r>
              <a:rPr lang="nl-NL" sz="4800" dirty="0" smtClean="0"/>
              <a:t>BINGEL: klas én thuis</a:t>
            </a:r>
          </a:p>
          <a:p>
            <a:pPr marL="457200" lvl="1" indent="0">
              <a:buNone/>
            </a:pPr>
            <a:endParaRPr lang="nl-BE" sz="2800" dirty="0"/>
          </a:p>
          <a:p>
            <a:endParaRPr lang="nl-BE" dirty="0"/>
          </a:p>
        </p:txBody>
      </p:sp>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5420" y="4920247"/>
            <a:ext cx="1714286" cy="1571429"/>
          </a:xfrm>
          <a:prstGeom prst="rect">
            <a:avLst/>
          </a:prstGeom>
        </p:spPr>
      </p:pic>
    </p:spTree>
    <p:extLst>
      <p:ext uri="{BB962C8B-B14F-4D97-AF65-F5344CB8AC3E}">
        <p14:creationId xmlns:p14="http://schemas.microsoft.com/office/powerpoint/2010/main" val="42336370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7.</a:t>
            </a:r>
            <a:r>
              <a:rPr lang="nl-NL" sz="4800" b="1" u="sng" dirty="0"/>
              <a:t> </a:t>
            </a:r>
            <a:r>
              <a:rPr lang="nl-NL" sz="4800" b="1" u="sng" dirty="0" smtClean="0"/>
              <a:t>Differentiatie</a:t>
            </a:r>
            <a:r>
              <a:rPr lang="nl-BE" sz="4800" b="1" u="sng" dirty="0" smtClean="0"/>
              <a:t>	</a:t>
            </a:r>
            <a:endParaRPr lang="nl-BE" sz="4800" b="1" u="sng" dirty="0"/>
          </a:p>
        </p:txBody>
      </p:sp>
      <p:sp>
        <p:nvSpPr>
          <p:cNvPr id="3" name="Tijdelijke aanduiding voor inhoud 2"/>
          <p:cNvSpPr>
            <a:spLocks noGrp="1"/>
          </p:cNvSpPr>
          <p:nvPr>
            <p:ph idx="1"/>
          </p:nvPr>
        </p:nvSpPr>
        <p:spPr>
          <a:xfrm>
            <a:off x="617376" y="1601690"/>
            <a:ext cx="10515600" cy="4351338"/>
          </a:xfrm>
        </p:spPr>
        <p:txBody>
          <a:bodyPr>
            <a:normAutofit fontScale="92500" lnSpcReduction="20000"/>
          </a:bodyPr>
          <a:lstStyle/>
          <a:p>
            <a:pPr lvl="0"/>
            <a:r>
              <a:rPr lang="nl-NL" sz="4800" dirty="0" smtClean="0"/>
              <a:t>Aanvankelijk: inschatten kennis – tempo - vaardigheid</a:t>
            </a:r>
          </a:p>
          <a:p>
            <a:r>
              <a:rPr lang="nl-NL" sz="4800" dirty="0" smtClean="0"/>
              <a:t>Later: verrijkingsmateriaal, differentiatiemap, ploetermap, …</a:t>
            </a:r>
            <a:endParaRPr lang="nl-BE" sz="4800" dirty="0" smtClean="0"/>
          </a:p>
          <a:p>
            <a:pPr lvl="0"/>
            <a:r>
              <a:rPr lang="nl-NL" sz="4800" dirty="0" smtClean="0"/>
              <a:t>Ook soms via hoeken- en contractwerk</a:t>
            </a:r>
          </a:p>
          <a:p>
            <a:pPr lvl="0"/>
            <a:r>
              <a:rPr lang="nl-NL" sz="4800" dirty="0" smtClean="0"/>
              <a:t>Bij extra juffen</a:t>
            </a:r>
          </a:p>
          <a:p>
            <a:pPr lvl="0"/>
            <a:r>
              <a:rPr lang="nl-NL" sz="4800" dirty="0" smtClean="0"/>
              <a:t>Niet alles wordt </a:t>
            </a:r>
            <a:r>
              <a:rPr lang="nl-NL" sz="4800" dirty="0" smtClean="0"/>
              <a:t>ingevuld</a:t>
            </a:r>
            <a:endParaRPr lang="nl-NL" sz="4800" dirty="0" smtClean="0"/>
          </a:p>
          <a:p>
            <a:pPr marL="0" lvl="0" indent="0">
              <a:buNone/>
            </a:pPr>
            <a:r>
              <a:rPr lang="nl-NL" dirty="0" smtClean="0"/>
              <a:t> </a:t>
            </a:r>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5833" y="5167313"/>
            <a:ext cx="1714286" cy="1571429"/>
          </a:xfrm>
          <a:prstGeom prst="rect">
            <a:avLst/>
          </a:prstGeom>
        </p:spPr>
      </p:pic>
    </p:spTree>
    <p:extLst>
      <p:ext uri="{BB962C8B-B14F-4D97-AF65-F5344CB8AC3E}">
        <p14:creationId xmlns:p14="http://schemas.microsoft.com/office/powerpoint/2010/main" val="3854047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8.Kennis van het Nederlands</a:t>
            </a:r>
            <a:endParaRPr lang="nl-BE" sz="4800" b="1" u="sng" dirty="0"/>
          </a:p>
        </p:txBody>
      </p:sp>
      <p:sp>
        <p:nvSpPr>
          <p:cNvPr id="3" name="Tijdelijke aanduiding voor inhoud 2"/>
          <p:cNvSpPr>
            <a:spLocks noGrp="1"/>
          </p:cNvSpPr>
          <p:nvPr>
            <p:ph idx="1"/>
          </p:nvPr>
        </p:nvSpPr>
        <p:spPr/>
        <p:txBody>
          <a:bodyPr/>
          <a:lstStyle/>
          <a:p>
            <a:r>
              <a:rPr lang="nl-BE" sz="4400" dirty="0" smtClean="0"/>
              <a:t>Ter info.</a:t>
            </a:r>
          </a:p>
          <a:p>
            <a:pPr lvl="0"/>
            <a:r>
              <a:rPr lang="nl-NL" sz="4400" u="sng" dirty="0"/>
              <a:t>Nieuw</a:t>
            </a:r>
            <a:r>
              <a:rPr lang="nl-NL" sz="4400" dirty="0"/>
              <a:t>: </a:t>
            </a:r>
            <a:r>
              <a:rPr lang="nl-NL" sz="4400" dirty="0" smtClean="0"/>
              <a:t/>
            </a:r>
            <a:br>
              <a:rPr lang="nl-NL" sz="4400" dirty="0" smtClean="0"/>
            </a:br>
            <a:r>
              <a:rPr lang="nl-NL" sz="4400" dirty="0" smtClean="0"/>
              <a:t>Er is een verplichte </a:t>
            </a:r>
            <a:r>
              <a:rPr lang="nl-NL" sz="4400" dirty="0"/>
              <a:t>taaltoets voor wie </a:t>
            </a:r>
            <a:r>
              <a:rPr lang="nl-NL" sz="4400" b="1" dirty="0"/>
              <a:t>voor het eerst naar het </a:t>
            </a:r>
            <a:r>
              <a:rPr lang="nl-NL" sz="4400" b="1" dirty="0" smtClean="0"/>
              <a:t>Nederlandstalig </a:t>
            </a:r>
            <a:r>
              <a:rPr lang="nl-NL" sz="4400" b="1" dirty="0"/>
              <a:t>LAGER onderwijs </a:t>
            </a:r>
            <a:r>
              <a:rPr lang="nl-NL" sz="4400" dirty="0"/>
              <a:t>komt (wordt afgenomen in de loop van de maand september</a:t>
            </a:r>
            <a:r>
              <a:rPr lang="nl-NL" sz="4400" dirty="0" smtClean="0"/>
              <a:t>).</a:t>
            </a:r>
          </a:p>
          <a:p>
            <a:pPr lvl="0"/>
            <a:endParaRPr lang="nl-BE" sz="4400" dirty="0"/>
          </a:p>
          <a:p>
            <a:endParaRPr lang="nl-BE" dirty="0" smtClean="0"/>
          </a:p>
          <a:p>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6759" y="4929578"/>
            <a:ext cx="1714286" cy="1571429"/>
          </a:xfrm>
          <a:prstGeom prst="rect">
            <a:avLst/>
          </a:prstGeom>
        </p:spPr>
      </p:pic>
    </p:spTree>
    <p:extLst>
      <p:ext uri="{BB962C8B-B14F-4D97-AF65-F5344CB8AC3E}">
        <p14:creationId xmlns:p14="http://schemas.microsoft.com/office/powerpoint/2010/main" val="668735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z="4800" b="1" u="sng" dirty="0" smtClean="0"/>
              <a:t>9.LVS</a:t>
            </a:r>
            <a:endParaRPr lang="nl-BE" sz="4800" b="1" u="sng" dirty="0"/>
          </a:p>
        </p:txBody>
      </p:sp>
      <p:sp>
        <p:nvSpPr>
          <p:cNvPr id="3" name="Tijdelijke aanduiding voor inhoud 2"/>
          <p:cNvSpPr>
            <a:spLocks noGrp="1"/>
          </p:cNvSpPr>
          <p:nvPr>
            <p:ph idx="1"/>
          </p:nvPr>
        </p:nvSpPr>
        <p:spPr>
          <a:xfrm>
            <a:off x="838200" y="1611021"/>
            <a:ext cx="10515600" cy="4351338"/>
          </a:xfrm>
        </p:spPr>
        <p:txBody>
          <a:bodyPr>
            <a:noAutofit/>
          </a:bodyPr>
          <a:lstStyle/>
          <a:p>
            <a:pPr marL="0" indent="0">
              <a:buNone/>
            </a:pPr>
            <a:r>
              <a:rPr lang="nl-BE" sz="4000" dirty="0" smtClean="0"/>
              <a:t>Via het “Leerlingvolgsysteem” worden de lln. jaarlijks opgevolgd.</a:t>
            </a:r>
          </a:p>
          <a:p>
            <a:pPr marL="0" lvl="0" indent="0">
              <a:buNone/>
            </a:pPr>
            <a:r>
              <a:rPr lang="nl-NL" sz="4000" dirty="0" smtClean="0"/>
              <a:t>Dit wordt in alle </a:t>
            </a:r>
            <a:r>
              <a:rPr lang="nl-NL" sz="4000" dirty="0"/>
              <a:t>leerjaren </a:t>
            </a:r>
            <a:r>
              <a:rPr lang="nl-NL" sz="4000" dirty="0" smtClean="0"/>
              <a:t>begin </a:t>
            </a:r>
            <a:r>
              <a:rPr lang="nl-NL" sz="4000" dirty="0"/>
              <a:t>en midden </a:t>
            </a:r>
            <a:r>
              <a:rPr lang="nl-NL" sz="4000" dirty="0" smtClean="0"/>
              <a:t>het schooljaar afgenomen.</a:t>
            </a:r>
            <a:br>
              <a:rPr lang="nl-NL" sz="4000" dirty="0" smtClean="0"/>
            </a:br>
            <a:r>
              <a:rPr lang="nl-NL" sz="4000" dirty="0" smtClean="0"/>
              <a:t>Is uiteraard een tijdstip-opname, maar geeft vaak hetzelfde beeld als wat er doorheen het schooljaar wordt vastgesteld.</a:t>
            </a:r>
            <a:endParaRPr lang="nl-BE" sz="4000" dirty="0"/>
          </a:p>
          <a:p>
            <a:pPr marL="0" indent="0">
              <a:buNone/>
            </a:pPr>
            <a:r>
              <a:rPr lang="nl-BE" sz="4000" dirty="0" smtClean="0"/>
              <a:t>Spelling + Rekenen</a:t>
            </a:r>
            <a:endParaRPr lang="nl-BE" sz="40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8098" y="5069537"/>
            <a:ext cx="1714286" cy="1571429"/>
          </a:xfrm>
          <a:prstGeom prst="rect">
            <a:avLst/>
          </a:prstGeom>
        </p:spPr>
      </p:pic>
    </p:spTree>
    <p:extLst>
      <p:ext uri="{BB962C8B-B14F-4D97-AF65-F5344CB8AC3E}">
        <p14:creationId xmlns:p14="http://schemas.microsoft.com/office/powerpoint/2010/main" val="535480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10.</a:t>
            </a:r>
            <a:r>
              <a:rPr lang="nl-NL" sz="4800" b="1" u="sng" dirty="0" smtClean="0"/>
              <a:t>Voornaamste activiteiten</a:t>
            </a:r>
            <a:endParaRPr lang="nl-BE" sz="4800" b="1" u="sng" dirty="0"/>
          </a:p>
        </p:txBody>
      </p:sp>
      <p:sp>
        <p:nvSpPr>
          <p:cNvPr id="3" name="Tijdelijke aanduiding voor inhoud 2"/>
          <p:cNvSpPr>
            <a:spLocks noGrp="1"/>
          </p:cNvSpPr>
          <p:nvPr>
            <p:ph idx="1"/>
          </p:nvPr>
        </p:nvSpPr>
        <p:spPr>
          <a:xfrm>
            <a:off x="799322" y="1690688"/>
            <a:ext cx="10515600" cy="4351338"/>
          </a:xfrm>
        </p:spPr>
        <p:txBody>
          <a:bodyPr>
            <a:noAutofit/>
          </a:bodyPr>
          <a:lstStyle/>
          <a:p>
            <a:pPr marL="0" lvl="0" indent="0">
              <a:buNone/>
            </a:pPr>
            <a:r>
              <a:rPr lang="nl-NL" sz="3600" u="sng" dirty="0" smtClean="0"/>
              <a:t>SEPTEMBER</a:t>
            </a:r>
          </a:p>
          <a:p>
            <a:r>
              <a:rPr lang="nl-BE" sz="3600" dirty="0" smtClean="0"/>
              <a:t>Di 8 </a:t>
            </a:r>
            <a:r>
              <a:rPr lang="nl-BE" sz="3600" dirty="0"/>
              <a:t>: klassikaal </a:t>
            </a:r>
            <a:r>
              <a:rPr lang="nl-BE" sz="3600" dirty="0" smtClean="0"/>
              <a:t>oudercontact 20.00 uur</a:t>
            </a:r>
            <a:endParaRPr lang="nl-BE" sz="3600" dirty="0"/>
          </a:p>
          <a:p>
            <a:r>
              <a:rPr lang="nl-BE" sz="3600" dirty="0" smtClean="0"/>
              <a:t>Ma 14: </a:t>
            </a:r>
            <a:r>
              <a:rPr lang="nl-BE" sz="3600" dirty="0" smtClean="0"/>
              <a:t>LVS </a:t>
            </a:r>
          </a:p>
          <a:p>
            <a:r>
              <a:rPr lang="nl-BE" sz="3600" dirty="0" smtClean="0"/>
              <a:t>…: oudercomité 20.00 uur ?? </a:t>
            </a:r>
          </a:p>
          <a:p>
            <a:r>
              <a:rPr lang="nl-BE" sz="3600" dirty="0" smtClean="0"/>
              <a:t>Vrij 18: </a:t>
            </a:r>
            <a:r>
              <a:rPr lang="nl-BE" sz="3600" dirty="0" err="1" smtClean="0"/>
              <a:t>Strapdag</a:t>
            </a:r>
            <a:endParaRPr lang="nl-BE" sz="3600" dirty="0" smtClean="0"/>
          </a:p>
          <a:p>
            <a:r>
              <a:rPr lang="nl-BE" sz="3600" dirty="0" smtClean="0"/>
              <a:t>Vr 25 </a:t>
            </a:r>
            <a:r>
              <a:rPr lang="nl-BE" sz="3600" dirty="0"/>
              <a:t>: </a:t>
            </a:r>
            <a:r>
              <a:rPr lang="nl-BE" sz="3600" dirty="0" smtClean="0"/>
              <a:t>rapport 1</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123" y="4677651"/>
            <a:ext cx="1714286" cy="1571429"/>
          </a:xfrm>
          <a:prstGeom prst="rect">
            <a:avLst/>
          </a:prstGeom>
        </p:spPr>
      </p:pic>
    </p:spTree>
    <p:extLst>
      <p:ext uri="{BB962C8B-B14F-4D97-AF65-F5344CB8AC3E}">
        <p14:creationId xmlns:p14="http://schemas.microsoft.com/office/powerpoint/2010/main" val="2550668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317241"/>
            <a:ext cx="10515600" cy="5859722"/>
          </a:xfrm>
        </p:spPr>
        <p:txBody>
          <a:bodyPr>
            <a:normAutofit/>
          </a:bodyPr>
          <a:lstStyle/>
          <a:p>
            <a:pPr marL="0" indent="0">
              <a:buNone/>
            </a:pPr>
            <a:r>
              <a:rPr lang="nl-BE" sz="5200" u="sng" dirty="0" smtClean="0"/>
              <a:t>OKTOBER</a:t>
            </a:r>
          </a:p>
          <a:p>
            <a:pPr lvl="0"/>
            <a:r>
              <a:rPr lang="nl-NL" sz="3000" dirty="0" smtClean="0"/>
              <a:t>Do 1: De binnenkamer van </a:t>
            </a:r>
            <a:r>
              <a:rPr lang="nl-NL" sz="3000" dirty="0" err="1" smtClean="0"/>
              <a:t>Binta</a:t>
            </a:r>
            <a:r>
              <a:rPr lang="nl-NL" sz="3000" dirty="0" smtClean="0"/>
              <a:t> (toneel)</a:t>
            </a:r>
          </a:p>
          <a:p>
            <a:pPr lvl="0"/>
            <a:r>
              <a:rPr lang="nl-NL" sz="3000" dirty="0" smtClean="0"/>
              <a:t>Vrij 2: </a:t>
            </a:r>
            <a:r>
              <a:rPr lang="nl-NL" sz="3000" dirty="0" smtClean="0"/>
              <a:t>pedagogische studiedag (vrijaf)</a:t>
            </a:r>
          </a:p>
          <a:p>
            <a:pPr lvl="0"/>
            <a:r>
              <a:rPr lang="nl-BE" sz="3000" dirty="0" smtClean="0"/>
              <a:t>Ma </a:t>
            </a:r>
            <a:r>
              <a:rPr lang="nl-BE" sz="3000" dirty="0" smtClean="0"/>
              <a:t>5: </a:t>
            </a:r>
            <a:r>
              <a:rPr lang="nl-BE" sz="3000" dirty="0" smtClean="0"/>
              <a:t>vrijaf</a:t>
            </a:r>
          </a:p>
          <a:p>
            <a:pPr lvl="0"/>
            <a:r>
              <a:rPr lang="nl-BE" sz="3000" dirty="0" smtClean="0"/>
              <a:t>…: oudercomité 20.00 uur  </a:t>
            </a:r>
            <a:r>
              <a:rPr lang="nl-BE" sz="3000" dirty="0" smtClean="0"/>
              <a:t>???</a:t>
            </a:r>
            <a:endParaRPr lang="nl-NL" sz="3000" dirty="0" smtClean="0"/>
          </a:p>
          <a:p>
            <a:r>
              <a:rPr lang="fr-FR" sz="3000" dirty="0" err="1">
                <a:hlinkClick r:id="rId2"/>
              </a:rPr>
              <a:t>Week</a:t>
            </a:r>
            <a:r>
              <a:rPr lang="fr-FR" sz="3000" dirty="0">
                <a:hlinkClick r:id="rId2"/>
              </a:rPr>
              <a:t> van het </a:t>
            </a:r>
            <a:r>
              <a:rPr lang="fr-FR" sz="3000" dirty="0" err="1">
                <a:hlinkClick r:id="rId2"/>
              </a:rPr>
              <a:t>bos</a:t>
            </a:r>
            <a:r>
              <a:rPr lang="fr-FR" sz="3000" dirty="0">
                <a:hlinkClick r:id="rId2"/>
              </a:rPr>
              <a:t> : </a:t>
            </a:r>
            <a:r>
              <a:rPr lang="fr-FR" sz="3000" dirty="0" smtClean="0">
                <a:hlinkClick r:id="rId2"/>
              </a:rPr>
              <a:t>11 </a:t>
            </a:r>
            <a:r>
              <a:rPr lang="fr-FR" sz="3000" dirty="0" err="1">
                <a:hlinkClick r:id="rId2"/>
              </a:rPr>
              <a:t>tot</a:t>
            </a:r>
            <a:r>
              <a:rPr lang="fr-FR" sz="3000" dirty="0">
                <a:hlinkClick r:id="rId2"/>
              </a:rPr>
              <a:t> </a:t>
            </a:r>
            <a:r>
              <a:rPr lang="fr-FR" sz="3000" dirty="0" smtClean="0">
                <a:hlinkClick r:id="rId2"/>
              </a:rPr>
              <a:t>18 </a:t>
            </a:r>
            <a:r>
              <a:rPr lang="fr-FR" sz="3000" dirty="0" err="1">
                <a:hlinkClick r:id="rId2"/>
              </a:rPr>
              <a:t>oktober</a:t>
            </a:r>
            <a:r>
              <a:rPr lang="fr-FR" sz="3000" dirty="0">
                <a:hlinkClick r:id="rId2"/>
              </a:rPr>
              <a:t> </a:t>
            </a:r>
            <a:r>
              <a:rPr lang="fr-FR" sz="3000" dirty="0" smtClean="0">
                <a:hlinkClick r:id="rId2"/>
              </a:rPr>
              <a:t>2020</a:t>
            </a:r>
            <a:r>
              <a:rPr lang="fr-FR" sz="3000" dirty="0" smtClean="0"/>
              <a:t> </a:t>
            </a:r>
            <a:endParaRPr lang="nl-BE" sz="3000" dirty="0"/>
          </a:p>
          <a:p>
            <a:r>
              <a:rPr lang="nl-NL" sz="3000" dirty="0" smtClean="0"/>
              <a:t>Do </a:t>
            </a:r>
            <a:r>
              <a:rPr lang="nl-NL" sz="3000" dirty="0" smtClean="0"/>
              <a:t>22: </a:t>
            </a:r>
            <a:r>
              <a:rPr lang="nl-NL" sz="3000" dirty="0"/>
              <a:t>individueel </a:t>
            </a:r>
            <a:r>
              <a:rPr lang="nl-NL" sz="3000" dirty="0" smtClean="0"/>
              <a:t>oudercontact vanaf 19.00 uur</a:t>
            </a:r>
          </a:p>
          <a:p>
            <a:r>
              <a:rPr lang="nl-NL" sz="3000" dirty="0" smtClean="0"/>
              <a:t>: </a:t>
            </a:r>
            <a:r>
              <a:rPr lang="nl-NL" sz="3000" dirty="0" smtClean="0"/>
              <a:t>bib 14.30 uur</a:t>
            </a:r>
          </a:p>
          <a:p>
            <a:r>
              <a:rPr lang="nl-NL" sz="3000" dirty="0" smtClean="0"/>
              <a:t>Vr </a:t>
            </a:r>
            <a:r>
              <a:rPr lang="nl-NL" sz="3000" dirty="0" smtClean="0"/>
              <a:t>30 </a:t>
            </a:r>
            <a:r>
              <a:rPr lang="nl-NL" sz="3000" dirty="0"/>
              <a:t>: </a:t>
            </a:r>
            <a:r>
              <a:rPr lang="nl-NL" sz="3000" dirty="0" smtClean="0"/>
              <a:t>rapport </a:t>
            </a:r>
            <a:r>
              <a:rPr lang="nl-NL" sz="3000" dirty="0" smtClean="0"/>
              <a:t>2</a:t>
            </a:r>
            <a:endParaRPr lang="nl-NL"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404" y="5116190"/>
            <a:ext cx="1714286" cy="1571429"/>
          </a:xfrm>
          <a:prstGeom prst="rect">
            <a:avLst/>
          </a:prstGeom>
        </p:spPr>
      </p:pic>
    </p:spTree>
    <p:extLst>
      <p:ext uri="{BB962C8B-B14F-4D97-AF65-F5344CB8AC3E}">
        <p14:creationId xmlns:p14="http://schemas.microsoft.com/office/powerpoint/2010/main" val="1289051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475861"/>
            <a:ext cx="10515600" cy="5701102"/>
          </a:xfrm>
        </p:spPr>
        <p:txBody>
          <a:bodyPr>
            <a:normAutofit/>
          </a:bodyPr>
          <a:lstStyle/>
          <a:p>
            <a:pPr marL="0" lvl="0" indent="0">
              <a:buNone/>
            </a:pPr>
            <a:r>
              <a:rPr lang="nl-NL" sz="4800" u="sng" dirty="0"/>
              <a:t>NOVEMBER</a:t>
            </a:r>
          </a:p>
          <a:p>
            <a:pPr lvl="0"/>
            <a:r>
              <a:rPr lang="nl-NL" dirty="0" smtClean="0"/>
              <a:t>Ma 2 </a:t>
            </a:r>
            <a:r>
              <a:rPr lang="nl-NL" dirty="0"/>
              <a:t>– </a:t>
            </a:r>
            <a:r>
              <a:rPr lang="nl-NL" dirty="0" smtClean="0"/>
              <a:t>vrij 6: </a:t>
            </a:r>
            <a:r>
              <a:rPr lang="nl-NL" dirty="0"/>
              <a:t>herfstvakantie/ Allerheiligen</a:t>
            </a:r>
          </a:p>
          <a:p>
            <a:r>
              <a:rPr lang="nl-NL" dirty="0" smtClean="0"/>
              <a:t>Ma </a:t>
            </a:r>
            <a:r>
              <a:rPr lang="nl-NL" dirty="0"/>
              <a:t>11: vrijaf : </a:t>
            </a:r>
            <a:r>
              <a:rPr lang="nl-NL" dirty="0">
                <a:hlinkClick r:id="rId2"/>
              </a:rPr>
              <a:t>Wapenstilstand</a:t>
            </a:r>
            <a:endParaRPr lang="nl-NL" dirty="0"/>
          </a:p>
          <a:p>
            <a:r>
              <a:rPr lang="nl-NL" dirty="0" smtClean="0"/>
              <a:t>Ma 21 </a:t>
            </a:r>
            <a:r>
              <a:rPr lang="nl-NL" dirty="0"/>
              <a:t>– vrij </a:t>
            </a:r>
            <a:r>
              <a:rPr lang="nl-NL" dirty="0" smtClean="0"/>
              <a:t>29: </a:t>
            </a:r>
            <a:r>
              <a:rPr lang="nl-NL" dirty="0">
                <a:hlinkClick r:id="rId3"/>
              </a:rPr>
              <a:t>voorleesweek</a:t>
            </a:r>
            <a:endParaRPr lang="nl-NL" dirty="0"/>
          </a:p>
          <a:p>
            <a:r>
              <a:rPr lang="nl-NL" dirty="0" smtClean="0"/>
              <a:t>: </a:t>
            </a:r>
            <a:r>
              <a:rPr lang="nl-NL" dirty="0"/>
              <a:t>bib 14.30 </a:t>
            </a:r>
            <a:r>
              <a:rPr lang="nl-NL" dirty="0" smtClean="0"/>
              <a:t>uur</a:t>
            </a:r>
            <a:endParaRPr lang="nl-NL" dirty="0"/>
          </a:p>
          <a:p>
            <a:pPr lvl="0"/>
            <a:r>
              <a:rPr lang="nl-BE" dirty="0"/>
              <a:t>Vrij </a:t>
            </a:r>
            <a:r>
              <a:rPr lang="nl-BE" dirty="0" smtClean="0"/>
              <a:t>20: </a:t>
            </a:r>
            <a:r>
              <a:rPr lang="nl-BE" dirty="0"/>
              <a:t>attituderapport</a:t>
            </a:r>
          </a:p>
          <a:p>
            <a:pPr lvl="0"/>
            <a:r>
              <a:rPr lang="nl-BE" dirty="0"/>
              <a:t>Vrij </a:t>
            </a:r>
            <a:r>
              <a:rPr lang="nl-BE" dirty="0" smtClean="0"/>
              <a:t>27: </a:t>
            </a:r>
            <a:r>
              <a:rPr lang="nl-BE" dirty="0"/>
              <a:t>rapport </a:t>
            </a:r>
            <a:r>
              <a:rPr lang="nl-BE" dirty="0" smtClean="0"/>
              <a:t> </a:t>
            </a:r>
            <a:r>
              <a:rPr lang="nl-BE" dirty="0"/>
              <a:t>1</a:t>
            </a:r>
            <a:r>
              <a:rPr lang="nl-BE" baseline="30000" dirty="0"/>
              <a:t>ste</a:t>
            </a:r>
            <a:r>
              <a:rPr lang="nl-BE" dirty="0"/>
              <a:t> en 2</a:t>
            </a:r>
            <a:r>
              <a:rPr lang="nl-BE" baseline="30000" dirty="0"/>
              <a:t>de</a:t>
            </a:r>
            <a:r>
              <a:rPr lang="nl-BE" dirty="0"/>
              <a:t> graad </a:t>
            </a:r>
            <a:endParaRPr lang="nl-NL" dirty="0"/>
          </a:p>
          <a:p>
            <a:endParaRPr lang="nl-BE" dirty="0"/>
          </a:p>
        </p:txBody>
      </p:sp>
    </p:spTree>
    <p:extLst>
      <p:ext uri="{BB962C8B-B14F-4D97-AF65-F5344CB8AC3E}">
        <p14:creationId xmlns:p14="http://schemas.microsoft.com/office/powerpoint/2010/main" val="25858483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233265"/>
            <a:ext cx="10515600" cy="5943698"/>
          </a:xfrm>
        </p:spPr>
        <p:txBody>
          <a:bodyPr>
            <a:normAutofit fontScale="77500" lnSpcReduction="20000"/>
          </a:bodyPr>
          <a:lstStyle/>
          <a:p>
            <a:pPr marL="0" indent="0">
              <a:buNone/>
            </a:pPr>
            <a:r>
              <a:rPr lang="nl-BE" sz="4400" u="sng" dirty="0" smtClean="0"/>
              <a:t>DECEMBER</a:t>
            </a:r>
          </a:p>
          <a:p>
            <a:r>
              <a:rPr lang="nl-BE" dirty="0" smtClean="0"/>
              <a:t>…: oudercomité 20.00 uur       ????</a:t>
            </a:r>
          </a:p>
          <a:p>
            <a:r>
              <a:rPr lang="nl-BE" dirty="0" smtClean="0"/>
              <a:t>Woe </a:t>
            </a:r>
            <a:r>
              <a:rPr lang="nl-BE" dirty="0" smtClean="0"/>
              <a:t>2: </a:t>
            </a:r>
            <a:r>
              <a:rPr lang="nl-BE" dirty="0"/>
              <a:t>Sinterklaasfeest</a:t>
            </a:r>
          </a:p>
          <a:p>
            <a:r>
              <a:rPr lang="nl-BE" dirty="0" smtClean="0"/>
              <a:t>Do </a:t>
            </a:r>
            <a:r>
              <a:rPr lang="nl-BE" dirty="0" smtClean="0"/>
              <a:t>17: </a:t>
            </a:r>
            <a:r>
              <a:rPr lang="nl-BE" dirty="0" smtClean="0"/>
              <a:t>adventsactie</a:t>
            </a:r>
          </a:p>
          <a:p>
            <a:r>
              <a:rPr lang="nl-NL" dirty="0" smtClean="0"/>
              <a:t>: </a:t>
            </a:r>
            <a:r>
              <a:rPr lang="nl-NL" dirty="0"/>
              <a:t>bib 14.30 </a:t>
            </a:r>
            <a:r>
              <a:rPr lang="nl-NL" dirty="0" smtClean="0"/>
              <a:t>uur</a:t>
            </a:r>
            <a:endParaRPr lang="nl-BE" dirty="0"/>
          </a:p>
          <a:p>
            <a:r>
              <a:rPr lang="nl-BE" dirty="0" smtClean="0"/>
              <a:t> ..: </a:t>
            </a:r>
            <a:r>
              <a:rPr lang="nl-BE" dirty="0"/>
              <a:t>kerstviering alle </a:t>
            </a:r>
            <a:r>
              <a:rPr lang="nl-BE" dirty="0" smtClean="0"/>
              <a:t>klassen</a:t>
            </a:r>
          </a:p>
          <a:p>
            <a:r>
              <a:rPr lang="nl-BE" dirty="0" smtClean="0"/>
              <a:t>Vrij 18: Rapport</a:t>
            </a:r>
            <a:endParaRPr lang="nl-BE" dirty="0"/>
          </a:p>
          <a:p>
            <a:r>
              <a:rPr lang="nl-BE" dirty="0" smtClean="0"/>
              <a:t>Ma </a:t>
            </a:r>
            <a:r>
              <a:rPr lang="nl-BE" dirty="0" smtClean="0"/>
              <a:t>21 </a:t>
            </a:r>
            <a:r>
              <a:rPr lang="nl-BE" dirty="0"/>
              <a:t>– </a:t>
            </a:r>
            <a:r>
              <a:rPr lang="nl-BE" dirty="0" smtClean="0"/>
              <a:t>zo </a:t>
            </a:r>
            <a:r>
              <a:rPr lang="nl-BE" dirty="0" smtClean="0"/>
              <a:t>3/1</a:t>
            </a:r>
            <a:r>
              <a:rPr lang="nl-BE" dirty="0"/>
              <a:t>: Kerstvakantie</a:t>
            </a:r>
            <a:r>
              <a:rPr lang="nl-BE" dirty="0" smtClean="0"/>
              <a:t/>
            </a:r>
            <a:br>
              <a:rPr lang="nl-BE" dirty="0" smtClean="0"/>
            </a:br>
            <a:endParaRPr lang="nl-BE" dirty="0" smtClean="0"/>
          </a:p>
          <a:p>
            <a:pPr marL="0" indent="0">
              <a:buNone/>
            </a:pPr>
            <a:r>
              <a:rPr lang="nl-BE" sz="4400" u="sng" dirty="0" smtClean="0"/>
              <a:t>JANUARI</a:t>
            </a:r>
          </a:p>
          <a:p>
            <a:r>
              <a:rPr lang="nl-BE" dirty="0" smtClean="0"/>
              <a:t>Do 14: </a:t>
            </a:r>
            <a:r>
              <a:rPr lang="nl-BE" dirty="0"/>
              <a:t>individueel </a:t>
            </a:r>
            <a:r>
              <a:rPr lang="nl-BE" dirty="0" smtClean="0"/>
              <a:t>oudercontact</a:t>
            </a:r>
          </a:p>
          <a:p>
            <a:r>
              <a:rPr lang="nl-BE" dirty="0" smtClean="0"/>
              <a:t>…: oudercomité 20.00 uur     ???</a:t>
            </a:r>
          </a:p>
          <a:p>
            <a:r>
              <a:rPr lang="nl-NL" dirty="0" smtClean="0"/>
              <a:t>: </a:t>
            </a:r>
            <a:r>
              <a:rPr lang="nl-NL" dirty="0"/>
              <a:t>bib 14.30 uur</a:t>
            </a:r>
          </a:p>
          <a:p>
            <a:r>
              <a:rPr lang="nl-BE" dirty="0" smtClean="0"/>
              <a:t>Do 28: Rapport</a:t>
            </a:r>
          </a:p>
          <a:p>
            <a:r>
              <a:rPr lang="nl-BE" dirty="0" smtClean="0"/>
              <a:t>Vrij 29: </a:t>
            </a:r>
            <a:r>
              <a:rPr lang="nl-BE" dirty="0" err="1" smtClean="0"/>
              <a:t>vrijafdag</a:t>
            </a:r>
            <a:r>
              <a:rPr lang="nl-BE" dirty="0" smtClean="0"/>
              <a:t> </a:t>
            </a:r>
            <a:endParaRPr lang="nl-BE" dirty="0"/>
          </a:p>
          <a:p>
            <a:r>
              <a:rPr lang="nl-BE" dirty="0" smtClean="0"/>
              <a:t>Za 30</a:t>
            </a:r>
            <a:r>
              <a:rPr lang="nl-BE" dirty="0" smtClean="0"/>
              <a:t>: </a:t>
            </a:r>
            <a:r>
              <a:rPr lang="nl-BE" dirty="0" err="1" smtClean="0">
                <a:hlinkClick r:id="rId2"/>
              </a:rPr>
              <a:t>Gedichtendag</a:t>
            </a:r>
            <a:r>
              <a:rPr lang="nl-BE" dirty="0" smtClean="0">
                <a:hlinkClick r:id="rId2"/>
              </a:rPr>
              <a:t>/ -week</a:t>
            </a:r>
            <a:endParaRPr lang="nl-BE" dirty="0"/>
          </a:p>
          <a:p>
            <a:pPr marL="0" indent="0">
              <a:buNone/>
            </a:pPr>
            <a:endParaRPr lang="nl-BE" dirty="0" smtClean="0"/>
          </a:p>
          <a:p>
            <a:pPr marL="0" indent="0">
              <a:buNone/>
            </a:pPr>
            <a:endParaRPr lang="nl-BE" dirty="0" smtClean="0"/>
          </a:p>
          <a:p>
            <a:pPr marL="0" indent="0">
              <a:buNone/>
            </a:pPr>
            <a:endParaRPr lang="nl-BE"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5461" y="4836271"/>
            <a:ext cx="1714286" cy="1571429"/>
          </a:xfrm>
          <a:prstGeom prst="rect">
            <a:avLst/>
          </a:prstGeom>
        </p:spPr>
      </p:pic>
    </p:spTree>
    <p:extLst>
      <p:ext uri="{BB962C8B-B14F-4D97-AF65-F5344CB8AC3E}">
        <p14:creationId xmlns:p14="http://schemas.microsoft.com/office/powerpoint/2010/main" val="2397459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270588"/>
            <a:ext cx="10515600" cy="5906375"/>
          </a:xfrm>
        </p:spPr>
        <p:txBody>
          <a:bodyPr>
            <a:normAutofit fontScale="62500" lnSpcReduction="20000"/>
          </a:bodyPr>
          <a:lstStyle/>
          <a:p>
            <a:pPr marL="0" indent="0">
              <a:buNone/>
            </a:pPr>
            <a:r>
              <a:rPr lang="nl-BE" sz="4400" u="sng" dirty="0" smtClean="0"/>
              <a:t>FEBRUARI</a:t>
            </a:r>
            <a:endParaRPr lang="nl-BE" dirty="0"/>
          </a:p>
          <a:p>
            <a:r>
              <a:rPr lang="nl-BE" dirty="0" smtClean="0"/>
              <a:t>Di 11: </a:t>
            </a:r>
            <a:r>
              <a:rPr lang="nl-BE" dirty="0" smtClean="0">
                <a:hlinkClick r:id="rId2"/>
              </a:rPr>
              <a:t>Dikke Truien Dag</a:t>
            </a:r>
            <a:endParaRPr lang="nl-BE" dirty="0" smtClean="0"/>
          </a:p>
          <a:p>
            <a:r>
              <a:rPr lang="nl-BE" dirty="0" smtClean="0"/>
              <a:t>Vrij </a:t>
            </a:r>
            <a:r>
              <a:rPr lang="nl-BE" dirty="0" smtClean="0"/>
              <a:t>5 </a:t>
            </a:r>
            <a:r>
              <a:rPr lang="nl-BE" dirty="0" smtClean="0"/>
              <a:t>– </a:t>
            </a:r>
            <a:r>
              <a:rPr lang="nl-BE" dirty="0" smtClean="0"/>
              <a:t>12: </a:t>
            </a:r>
            <a:r>
              <a:rPr lang="nl-BE" dirty="0" smtClean="0">
                <a:hlinkClick r:id="rId3"/>
              </a:rPr>
              <a:t>Kies Kleur tegen </a:t>
            </a:r>
            <a:r>
              <a:rPr lang="nl-BE" dirty="0" smtClean="0">
                <a:hlinkClick r:id="rId3"/>
              </a:rPr>
              <a:t>pesten</a:t>
            </a:r>
            <a:endParaRPr lang="nl-BE" dirty="0" smtClean="0"/>
          </a:p>
          <a:p>
            <a:r>
              <a:rPr lang="nl-BE" dirty="0" smtClean="0"/>
              <a:t>Ma </a:t>
            </a:r>
            <a:r>
              <a:rPr lang="nl-BE" dirty="0" smtClean="0"/>
              <a:t>8: </a:t>
            </a:r>
            <a:r>
              <a:rPr lang="nl-BE" dirty="0" smtClean="0"/>
              <a:t>LVS </a:t>
            </a:r>
          </a:p>
          <a:p>
            <a:r>
              <a:rPr lang="nl-BE" dirty="0" smtClean="0"/>
              <a:t>Ma 15: Di </a:t>
            </a:r>
            <a:r>
              <a:rPr lang="nl-BE" dirty="0" smtClean="0"/>
              <a:t>18: dag van de </a:t>
            </a:r>
            <a:r>
              <a:rPr lang="nl-BE" dirty="0" smtClean="0"/>
              <a:t>godsdienst</a:t>
            </a:r>
          </a:p>
          <a:p>
            <a:r>
              <a:rPr lang="nl-BE" dirty="0"/>
              <a:t>Ma 15 – zo 21: </a:t>
            </a:r>
            <a:r>
              <a:rPr lang="nl-BE" dirty="0" smtClean="0"/>
              <a:t>krokusvakantie</a:t>
            </a:r>
            <a:endParaRPr lang="nl-BE" dirty="0" smtClean="0"/>
          </a:p>
          <a:p>
            <a:r>
              <a:rPr lang="nl-NL" dirty="0" smtClean="0"/>
              <a:t>: </a:t>
            </a:r>
            <a:r>
              <a:rPr lang="nl-NL" dirty="0"/>
              <a:t>bib 14.30 uur</a:t>
            </a:r>
          </a:p>
          <a:p>
            <a:r>
              <a:rPr lang="nl-BE" dirty="0" smtClean="0"/>
              <a:t>Vrij </a:t>
            </a:r>
            <a:r>
              <a:rPr lang="nl-BE" dirty="0" smtClean="0"/>
              <a:t>26: </a:t>
            </a:r>
            <a:r>
              <a:rPr lang="nl-BE" dirty="0" smtClean="0"/>
              <a:t>rapport </a:t>
            </a:r>
          </a:p>
          <a:p>
            <a:r>
              <a:rPr lang="nl-BE" dirty="0" smtClean="0"/>
              <a:t> </a:t>
            </a:r>
            <a:r>
              <a:rPr lang="nl-BE" dirty="0" smtClean="0"/>
              <a:t>…: schaatsen        </a:t>
            </a:r>
          </a:p>
          <a:p>
            <a:endParaRPr lang="nl-BE" dirty="0" smtClean="0"/>
          </a:p>
          <a:p>
            <a:pPr marL="0" indent="0">
              <a:buNone/>
            </a:pPr>
            <a:r>
              <a:rPr lang="nl-BE" sz="4400" u="sng" dirty="0" smtClean="0"/>
              <a:t>MAART</a:t>
            </a:r>
            <a:endParaRPr lang="nl-BE" sz="4400" u="sng" dirty="0"/>
          </a:p>
          <a:p>
            <a:r>
              <a:rPr lang="nl-BE" dirty="0" smtClean="0"/>
              <a:t>Zo </a:t>
            </a:r>
            <a:r>
              <a:rPr lang="nl-BE" dirty="0" smtClean="0"/>
              <a:t>1 – di 31: </a:t>
            </a:r>
            <a:r>
              <a:rPr lang="nl-BE" dirty="0" smtClean="0">
                <a:hlinkClick r:id="rId4"/>
              </a:rPr>
              <a:t>Jeugdboekenmaand</a:t>
            </a:r>
            <a:endParaRPr lang="nl-BE" dirty="0" smtClean="0"/>
          </a:p>
          <a:p>
            <a:r>
              <a:rPr lang="nl-BE" dirty="0" smtClean="0"/>
              <a:t>Woe </a:t>
            </a:r>
            <a:r>
              <a:rPr lang="nl-BE" dirty="0" smtClean="0"/>
              <a:t>10: </a:t>
            </a:r>
            <a:r>
              <a:rPr lang="nl-BE" dirty="0" smtClean="0"/>
              <a:t>pedagogische studiedag (vrijaf) </a:t>
            </a:r>
          </a:p>
          <a:p>
            <a:r>
              <a:rPr lang="nl-NL" dirty="0" smtClean="0"/>
              <a:t>: </a:t>
            </a:r>
            <a:r>
              <a:rPr lang="nl-NL" dirty="0"/>
              <a:t>bib 14.30 </a:t>
            </a:r>
            <a:r>
              <a:rPr lang="nl-NL" dirty="0" smtClean="0"/>
              <a:t>uur</a:t>
            </a:r>
            <a:endParaRPr lang="nl-BE" dirty="0" smtClean="0"/>
          </a:p>
          <a:p>
            <a:r>
              <a:rPr lang="nl-BE" dirty="0" smtClean="0"/>
              <a:t>Ma 22: </a:t>
            </a:r>
            <a:r>
              <a:rPr lang="nl-BE" dirty="0" err="1" smtClean="0">
                <a:hlinkClick r:id="rId5"/>
              </a:rPr>
              <a:t>Wereldwaterdagatschool</a:t>
            </a:r>
            <a:r>
              <a:rPr lang="nl-BE" dirty="0" smtClean="0"/>
              <a:t> </a:t>
            </a:r>
          </a:p>
          <a:p>
            <a:r>
              <a:rPr lang="nl-BE" dirty="0" smtClean="0"/>
              <a:t>Vrij </a:t>
            </a:r>
            <a:r>
              <a:rPr lang="nl-BE" dirty="0" smtClean="0"/>
              <a:t>19: attituderapport</a:t>
            </a:r>
          </a:p>
          <a:p>
            <a:r>
              <a:rPr lang="nl-BE" dirty="0" smtClean="0"/>
              <a:t>Woe 31: vastenactie </a:t>
            </a:r>
            <a:endParaRPr lang="nl-BE" dirty="0"/>
          </a:p>
        </p:txBody>
      </p:sp>
      <p:pic>
        <p:nvPicPr>
          <p:cNvPr id="4" name="Afbeelding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2743" y="5022884"/>
            <a:ext cx="1714286" cy="1571429"/>
          </a:xfrm>
          <a:prstGeom prst="rect">
            <a:avLst/>
          </a:prstGeom>
        </p:spPr>
      </p:pic>
    </p:spTree>
    <p:extLst>
      <p:ext uri="{BB962C8B-B14F-4D97-AF65-F5344CB8AC3E}">
        <p14:creationId xmlns:p14="http://schemas.microsoft.com/office/powerpoint/2010/main" val="6830754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307910"/>
            <a:ext cx="10515600" cy="5869053"/>
          </a:xfrm>
        </p:spPr>
        <p:txBody>
          <a:bodyPr>
            <a:normAutofit fontScale="62500" lnSpcReduction="20000"/>
          </a:bodyPr>
          <a:lstStyle/>
          <a:p>
            <a:pPr marL="0" lvl="0" indent="0">
              <a:buNone/>
            </a:pPr>
            <a:r>
              <a:rPr lang="nl-NL" sz="4800" u="sng" dirty="0" smtClean="0"/>
              <a:t>APRIL</a:t>
            </a:r>
          </a:p>
          <a:p>
            <a:r>
              <a:rPr lang="nl-BE" sz="3200" dirty="0" smtClean="0"/>
              <a:t>Vrij 2: </a:t>
            </a:r>
            <a:r>
              <a:rPr lang="nl-BE" sz="3200" dirty="0" smtClean="0"/>
              <a:t>rapport 6</a:t>
            </a:r>
            <a:endParaRPr lang="nl-BE" sz="3100" dirty="0" smtClean="0"/>
          </a:p>
          <a:p>
            <a:r>
              <a:rPr lang="nl-BE" sz="3100" dirty="0" smtClean="0"/>
              <a:t>Ma 5 </a:t>
            </a:r>
            <a:r>
              <a:rPr lang="nl-BE" sz="3100" dirty="0" smtClean="0"/>
              <a:t>– zo </a:t>
            </a:r>
            <a:r>
              <a:rPr lang="nl-BE" sz="3100" dirty="0" smtClean="0"/>
              <a:t>18: </a:t>
            </a:r>
            <a:r>
              <a:rPr lang="nl-BE" sz="3100" dirty="0" smtClean="0"/>
              <a:t>Paasvakantie</a:t>
            </a:r>
            <a:endParaRPr lang="nl-BE" sz="3100" dirty="0"/>
          </a:p>
          <a:p>
            <a:r>
              <a:rPr lang="nl-BE" sz="3100" dirty="0" smtClean="0"/>
              <a:t>…: </a:t>
            </a:r>
            <a:r>
              <a:rPr lang="nl-BE" sz="3100" dirty="0"/>
              <a:t>klasfoto + individuele foto ‘</a:t>
            </a:r>
            <a:r>
              <a:rPr lang="nl-BE" sz="3100" dirty="0" smtClean="0"/>
              <a:t>s</a:t>
            </a:r>
          </a:p>
          <a:p>
            <a:r>
              <a:rPr lang="nl-BE" sz="3100" dirty="0" smtClean="0"/>
              <a:t>…:  </a:t>
            </a:r>
            <a:r>
              <a:rPr lang="nl-BE" sz="3100" dirty="0"/>
              <a:t>Sportdag </a:t>
            </a:r>
            <a:r>
              <a:rPr lang="nl-BE" sz="3100" dirty="0" err="1"/>
              <a:t>Jozefietenscholen</a:t>
            </a:r>
            <a:r>
              <a:rPr lang="nl-BE" sz="3100" dirty="0"/>
              <a:t> in </a:t>
            </a:r>
            <a:r>
              <a:rPr lang="nl-BE" sz="3100" dirty="0" smtClean="0"/>
              <a:t>Geraardsbergen</a:t>
            </a:r>
          </a:p>
          <a:p>
            <a:r>
              <a:rPr lang="nl-NL" sz="3200" dirty="0" smtClean="0"/>
              <a:t>…: </a:t>
            </a:r>
            <a:r>
              <a:rPr lang="nl-NL" sz="3200" dirty="0"/>
              <a:t>bib 14.30 </a:t>
            </a:r>
            <a:r>
              <a:rPr lang="nl-NL" sz="3200" dirty="0" smtClean="0"/>
              <a:t>uur</a:t>
            </a:r>
          </a:p>
          <a:p>
            <a:r>
              <a:rPr lang="nl-NL" sz="3200" dirty="0" smtClean="0"/>
              <a:t>Do 29: </a:t>
            </a:r>
            <a:r>
              <a:rPr lang="nl-NL" sz="3200" dirty="0" smtClean="0"/>
              <a:t>buitenlesdag </a:t>
            </a:r>
          </a:p>
          <a:p>
            <a:r>
              <a:rPr lang="nl-NL" sz="3200" dirty="0" smtClean="0"/>
              <a:t>Vrij 30: pedagogische studiedag (vrijaf)</a:t>
            </a:r>
            <a:endParaRPr lang="nl-BE" sz="3100" dirty="0"/>
          </a:p>
          <a:p>
            <a:pPr marL="0" indent="0">
              <a:buNone/>
            </a:pPr>
            <a:endParaRPr lang="nl-BE" dirty="0" smtClean="0"/>
          </a:p>
          <a:p>
            <a:pPr marL="0" lvl="0" indent="0">
              <a:buNone/>
            </a:pPr>
            <a:r>
              <a:rPr lang="nl-BE" sz="4800" u="sng" dirty="0" smtClean="0"/>
              <a:t>MEI</a:t>
            </a:r>
            <a:r>
              <a:rPr lang="nl-BE" sz="4800" dirty="0" smtClean="0"/>
              <a:t> </a:t>
            </a:r>
          </a:p>
          <a:p>
            <a:r>
              <a:rPr lang="nl-BE" sz="3100" dirty="0" smtClean="0"/>
              <a:t>Vrij 7:  </a:t>
            </a:r>
            <a:r>
              <a:rPr lang="nl-BE" sz="3100" dirty="0" err="1" smtClean="0"/>
              <a:t>Killie</a:t>
            </a:r>
            <a:r>
              <a:rPr lang="nl-BE" sz="3100" dirty="0" smtClean="0"/>
              <a:t> Billie 13.30 (toneel?) </a:t>
            </a:r>
            <a:endParaRPr lang="nl-BE" sz="3100" dirty="0"/>
          </a:p>
          <a:p>
            <a:r>
              <a:rPr lang="nl-BE" sz="3100" dirty="0" smtClean="0"/>
              <a:t>…: oudercomité 20.00 uur </a:t>
            </a:r>
            <a:r>
              <a:rPr lang="nl-BE" sz="3100" dirty="0" smtClean="0"/>
              <a:t>???</a:t>
            </a:r>
            <a:endParaRPr lang="nl-BE" sz="3100" dirty="0"/>
          </a:p>
          <a:p>
            <a:r>
              <a:rPr lang="nl-BE" sz="3100" dirty="0" smtClean="0"/>
              <a:t>Di 11: klimaatcamping 1 – 2 - 3 </a:t>
            </a:r>
            <a:endParaRPr lang="nl-BE" sz="3100" dirty="0" smtClean="0"/>
          </a:p>
          <a:p>
            <a:r>
              <a:rPr lang="nl-BE" sz="3100" dirty="0" smtClean="0"/>
              <a:t>Do </a:t>
            </a:r>
            <a:r>
              <a:rPr lang="nl-BE" sz="3100" dirty="0" smtClean="0"/>
              <a:t>13 </a:t>
            </a:r>
            <a:r>
              <a:rPr lang="nl-BE" sz="3100" dirty="0"/>
              <a:t>– vrij </a:t>
            </a:r>
            <a:r>
              <a:rPr lang="nl-BE" sz="3100" dirty="0" smtClean="0"/>
              <a:t>14: </a:t>
            </a:r>
            <a:r>
              <a:rPr lang="nl-BE" sz="3100" dirty="0">
                <a:hlinkClick r:id="rId2"/>
              </a:rPr>
              <a:t>Hemelvaartsdag</a:t>
            </a:r>
            <a:r>
              <a:rPr lang="nl-BE" sz="3100" dirty="0"/>
              <a:t> + </a:t>
            </a:r>
            <a:r>
              <a:rPr lang="nl-BE" sz="3100" dirty="0" smtClean="0"/>
              <a:t>brugdag</a:t>
            </a:r>
          </a:p>
          <a:p>
            <a:r>
              <a:rPr lang="nl-BE" sz="3100" dirty="0" smtClean="0"/>
              <a:t>Vrij </a:t>
            </a:r>
            <a:r>
              <a:rPr lang="nl-BE" sz="3100" dirty="0" smtClean="0"/>
              <a:t>21: </a:t>
            </a:r>
            <a:r>
              <a:rPr lang="nl-BE" sz="3100" dirty="0" smtClean="0"/>
              <a:t>rapport 7</a:t>
            </a:r>
          </a:p>
          <a:p>
            <a:r>
              <a:rPr lang="nl-BE" sz="3100" dirty="0" smtClean="0"/>
              <a:t>Ma 24: </a:t>
            </a:r>
            <a:r>
              <a:rPr lang="nl-BE" sz="3100" dirty="0" smtClean="0">
                <a:hlinkClick r:id="rId3"/>
              </a:rPr>
              <a:t>Pinksteren</a:t>
            </a:r>
            <a:endParaRPr lang="nl-BE" sz="3100" dirty="0"/>
          </a:p>
          <a:p>
            <a:r>
              <a:rPr lang="nl-BE" sz="3100" dirty="0" smtClean="0"/>
              <a:t>Ma 31: sportdag </a:t>
            </a:r>
            <a:endParaRPr lang="nl-BE" sz="3100" dirty="0"/>
          </a:p>
        </p:txBody>
      </p:sp>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6718" y="5050876"/>
            <a:ext cx="1714286" cy="1571429"/>
          </a:xfrm>
          <a:prstGeom prst="rect">
            <a:avLst/>
          </a:prstGeom>
        </p:spPr>
      </p:pic>
    </p:spTree>
    <p:extLst>
      <p:ext uri="{BB962C8B-B14F-4D97-AF65-F5344CB8AC3E}">
        <p14:creationId xmlns:p14="http://schemas.microsoft.com/office/powerpoint/2010/main" val="4051079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205273"/>
            <a:ext cx="10515600" cy="5971690"/>
          </a:xfrm>
        </p:spPr>
        <p:txBody>
          <a:bodyPr>
            <a:normAutofit/>
          </a:bodyPr>
          <a:lstStyle/>
          <a:p>
            <a:pPr marL="0" indent="0">
              <a:buNone/>
            </a:pPr>
            <a:r>
              <a:rPr lang="nl-BE" sz="4400" u="sng" dirty="0" smtClean="0"/>
              <a:t>JUNI</a:t>
            </a:r>
          </a:p>
          <a:p>
            <a:r>
              <a:rPr lang="nl-NL" dirty="0" smtClean="0"/>
              <a:t>: </a:t>
            </a:r>
            <a:r>
              <a:rPr lang="nl-NL" dirty="0"/>
              <a:t>bib 14.30 </a:t>
            </a:r>
            <a:r>
              <a:rPr lang="nl-NL" dirty="0" smtClean="0"/>
              <a:t>uur</a:t>
            </a:r>
            <a:endParaRPr lang="nl-BE" dirty="0" smtClean="0"/>
          </a:p>
          <a:p>
            <a:r>
              <a:rPr lang="nl-BE" dirty="0" smtClean="0"/>
              <a:t>Vrij </a:t>
            </a:r>
            <a:r>
              <a:rPr lang="nl-BE" dirty="0" smtClean="0"/>
              <a:t>4:  </a:t>
            </a:r>
            <a:r>
              <a:rPr lang="nl-BE" dirty="0" smtClean="0"/>
              <a:t>attituderapport</a:t>
            </a:r>
            <a:endParaRPr lang="nl-BE" dirty="0"/>
          </a:p>
          <a:p>
            <a:r>
              <a:rPr lang="nl-BE" dirty="0"/>
              <a:t>Za </a:t>
            </a:r>
            <a:r>
              <a:rPr lang="nl-BE" dirty="0" smtClean="0"/>
              <a:t>5 </a:t>
            </a:r>
            <a:r>
              <a:rPr lang="nl-BE" dirty="0"/>
              <a:t>: </a:t>
            </a:r>
            <a:r>
              <a:rPr lang="nl-BE" dirty="0" smtClean="0"/>
              <a:t>schoolfeest</a:t>
            </a:r>
          </a:p>
          <a:p>
            <a:r>
              <a:rPr lang="nl-BE" dirty="0" smtClean="0"/>
              <a:t>Vrij 11: Schoolreis</a:t>
            </a:r>
            <a:endParaRPr lang="nl-BE" dirty="0"/>
          </a:p>
          <a:p>
            <a:r>
              <a:rPr lang="nl-BE" dirty="0" smtClean="0"/>
              <a:t>Woe </a:t>
            </a:r>
            <a:r>
              <a:rPr lang="nl-BE" dirty="0" smtClean="0"/>
              <a:t>30:  </a:t>
            </a:r>
            <a:r>
              <a:rPr lang="nl-BE" dirty="0"/>
              <a:t>rapport </a:t>
            </a:r>
            <a:r>
              <a:rPr lang="nl-BE" dirty="0" smtClean="0"/>
              <a:t> 8 eindrapport </a:t>
            </a:r>
            <a:r>
              <a:rPr lang="nl-BE" dirty="0"/>
              <a:t>(3de trimester</a:t>
            </a:r>
            <a:r>
              <a:rPr lang="nl-BE" dirty="0" smtClean="0"/>
              <a:t>)  / halve lesdag + oudercontact vanaf 13.00 uur</a:t>
            </a:r>
            <a:br>
              <a:rPr lang="nl-BE" dirty="0" smtClean="0"/>
            </a:br>
            <a:endParaRPr lang="nl-BE" dirty="0"/>
          </a:p>
          <a:p>
            <a:pPr marL="0" indent="0">
              <a:buNone/>
            </a:pPr>
            <a:r>
              <a:rPr lang="nl-BE" dirty="0" smtClean="0"/>
              <a:t>Mogelijke andere uitstappen: bezoek </a:t>
            </a:r>
            <a:r>
              <a:rPr lang="nl-BE" dirty="0" smtClean="0">
                <a:hlinkClick r:id="rId2"/>
              </a:rPr>
              <a:t>schouwburg achter de schermen</a:t>
            </a:r>
            <a:r>
              <a:rPr lang="nl-BE" dirty="0"/>
              <a:t>, toren universiteitsbibliotheek </a:t>
            </a:r>
            <a:r>
              <a:rPr lang="nl-BE" dirty="0" smtClean="0"/>
              <a:t>, … </a:t>
            </a:r>
            <a:br>
              <a:rPr lang="nl-BE" dirty="0" smtClean="0"/>
            </a:br>
            <a:r>
              <a:rPr lang="nl-BE" dirty="0" smtClean="0"/>
              <a:t> </a:t>
            </a:r>
            <a:br>
              <a:rPr lang="nl-BE" dirty="0" smtClean="0"/>
            </a:br>
            <a:r>
              <a:rPr lang="nl-BE" dirty="0" smtClean="0"/>
              <a:t> </a:t>
            </a:r>
            <a:endParaRPr lang="nl-BE" u="sng"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2114" y="5060206"/>
            <a:ext cx="1714286" cy="1571429"/>
          </a:xfrm>
          <a:prstGeom prst="rect">
            <a:avLst/>
          </a:prstGeom>
        </p:spPr>
      </p:pic>
    </p:spTree>
    <p:extLst>
      <p:ext uri="{BB962C8B-B14F-4D97-AF65-F5344CB8AC3E}">
        <p14:creationId xmlns:p14="http://schemas.microsoft.com/office/powerpoint/2010/main" val="24084871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lvl="0"/>
            <a:r>
              <a:rPr lang="nl-BE" sz="4800" b="1" u="sng" dirty="0" smtClean="0"/>
              <a:t>11.</a:t>
            </a:r>
            <a:r>
              <a:rPr lang="nl-NL" sz="4800" b="1" u="sng" dirty="0" smtClean="0"/>
              <a:t>Pestpreventie</a:t>
            </a:r>
            <a:endParaRPr lang="nl-BE" sz="4800" b="1" u="sng" dirty="0"/>
          </a:p>
        </p:txBody>
      </p:sp>
      <p:sp>
        <p:nvSpPr>
          <p:cNvPr id="3" name="Tijdelijke aanduiding voor inhoud 2"/>
          <p:cNvSpPr>
            <a:spLocks noGrp="1"/>
          </p:cNvSpPr>
          <p:nvPr>
            <p:ph idx="1"/>
          </p:nvPr>
        </p:nvSpPr>
        <p:spPr/>
        <p:txBody>
          <a:bodyPr>
            <a:normAutofit/>
          </a:bodyPr>
          <a:lstStyle/>
          <a:p>
            <a:pPr lvl="0"/>
            <a:r>
              <a:rPr lang="nl-NL" sz="3600" dirty="0"/>
              <a:t>Hoe wij willen werken </a:t>
            </a:r>
            <a:r>
              <a:rPr lang="nl-NL" sz="3600" dirty="0" smtClean="0"/>
              <a:t>aan: </a:t>
            </a:r>
            <a:r>
              <a:rPr lang="nl-NL" sz="3600" dirty="0"/>
              <a:t>‘ik vind - ik voel – ik wil – ik doe’</a:t>
            </a:r>
            <a:endParaRPr lang="nl-BE" sz="3600" dirty="0"/>
          </a:p>
          <a:p>
            <a:r>
              <a:rPr lang="nl-NL" sz="3600" dirty="0" smtClean="0"/>
              <a:t>Uitleendienst speelgoed tijdens de speeltijden</a:t>
            </a:r>
          </a:p>
          <a:p>
            <a:endParaRPr lang="nl-NL" sz="3600" dirty="0"/>
          </a:p>
          <a:p>
            <a:r>
              <a:rPr lang="nl-NL" sz="3600" dirty="0" smtClean="0"/>
              <a:t>Beter: geen ‘pesten’… terminologie… niet aanwakkeren</a:t>
            </a:r>
            <a:endParaRPr lang="nl-BE" sz="36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4711" y="5069536"/>
            <a:ext cx="1714286" cy="1571429"/>
          </a:xfrm>
          <a:prstGeom prst="rect">
            <a:avLst/>
          </a:prstGeom>
        </p:spPr>
      </p:pic>
    </p:spTree>
    <p:extLst>
      <p:ext uri="{BB962C8B-B14F-4D97-AF65-F5344CB8AC3E}">
        <p14:creationId xmlns:p14="http://schemas.microsoft.com/office/powerpoint/2010/main" val="23793505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12.Rapport</a:t>
            </a:r>
            <a:endParaRPr lang="nl-BE" sz="4800" b="1" u="sng" dirty="0"/>
          </a:p>
        </p:txBody>
      </p:sp>
      <p:sp>
        <p:nvSpPr>
          <p:cNvPr id="3" name="Tijdelijke aanduiding voor inhoud 2"/>
          <p:cNvSpPr>
            <a:spLocks noGrp="1"/>
          </p:cNvSpPr>
          <p:nvPr>
            <p:ph idx="1"/>
          </p:nvPr>
        </p:nvSpPr>
        <p:spPr/>
        <p:txBody>
          <a:bodyPr>
            <a:normAutofit/>
          </a:bodyPr>
          <a:lstStyle/>
          <a:p>
            <a:pPr lvl="0"/>
            <a:r>
              <a:rPr lang="nl-NL" sz="3600" dirty="0" smtClean="0"/>
              <a:t>Uitleg</a:t>
            </a:r>
          </a:p>
          <a:p>
            <a:pPr lvl="0"/>
            <a:r>
              <a:rPr lang="nl-NL" sz="3600" dirty="0" smtClean="0"/>
              <a:t>Data</a:t>
            </a:r>
          </a:p>
          <a:p>
            <a:pPr lvl="0"/>
            <a:r>
              <a:rPr lang="nl-NL" sz="3600" dirty="0" smtClean="0"/>
              <a:t>Op </a:t>
            </a:r>
            <a:r>
              <a:rPr lang="nl-NL" sz="3600" dirty="0"/>
              <a:t>vastgelegde </a:t>
            </a:r>
            <a:r>
              <a:rPr lang="nl-NL" sz="3600" dirty="0" smtClean="0"/>
              <a:t>momenten: uitbreiding </a:t>
            </a:r>
            <a:r>
              <a:rPr lang="nl-NL" sz="3600" dirty="0"/>
              <a:t>rapport met </a:t>
            </a:r>
            <a:r>
              <a:rPr lang="nl-NL" sz="3600" dirty="0" smtClean="0"/>
              <a:t>attituderapport – </a:t>
            </a:r>
            <a:r>
              <a:rPr lang="nl-NL" sz="3600" dirty="0"/>
              <a:t>voor enkele vakken wordt er met een </a:t>
            </a:r>
            <a:r>
              <a:rPr lang="nl-NL" sz="3600" dirty="0" smtClean="0"/>
              <a:t>zelfevaluatie </a:t>
            </a:r>
            <a:r>
              <a:rPr lang="nl-NL" sz="3600" dirty="0"/>
              <a:t>gewerkt (geen punten</a:t>
            </a:r>
            <a:r>
              <a:rPr lang="nl-NL" sz="3600" dirty="0" smtClean="0"/>
              <a:t>)</a:t>
            </a:r>
            <a:endParaRPr lang="nl-BE" sz="3600" dirty="0"/>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0775" y="5032215"/>
            <a:ext cx="1714286" cy="1571429"/>
          </a:xfrm>
          <a:prstGeom prst="rect">
            <a:avLst/>
          </a:prstGeom>
        </p:spPr>
      </p:pic>
    </p:spTree>
    <p:extLst>
      <p:ext uri="{BB962C8B-B14F-4D97-AF65-F5344CB8AC3E}">
        <p14:creationId xmlns:p14="http://schemas.microsoft.com/office/powerpoint/2010/main" val="926233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13.Brieven invullen/ ondertekenen</a:t>
            </a:r>
            <a:endParaRPr lang="nl-BE" sz="4800" b="1" u="sng" dirty="0"/>
          </a:p>
        </p:txBody>
      </p:sp>
      <p:sp>
        <p:nvSpPr>
          <p:cNvPr id="3" name="Tijdelijke aanduiding voor inhoud 2"/>
          <p:cNvSpPr>
            <a:spLocks noGrp="1"/>
          </p:cNvSpPr>
          <p:nvPr>
            <p:ph idx="1"/>
          </p:nvPr>
        </p:nvSpPr>
        <p:spPr/>
        <p:txBody>
          <a:bodyPr/>
          <a:lstStyle/>
          <a:p>
            <a:pPr marL="0" lvl="0" indent="0">
              <a:buNone/>
            </a:pPr>
            <a:r>
              <a:rPr lang="nl-NL" sz="4400" dirty="0" smtClean="0"/>
              <a:t>Zoveel </a:t>
            </a:r>
            <a:r>
              <a:rPr lang="nl-NL" sz="4400" dirty="0"/>
              <a:t>mogelijk digitaal te </a:t>
            </a:r>
            <a:r>
              <a:rPr lang="nl-NL" sz="4400" dirty="0" smtClean="0"/>
              <a:t>versturen.</a:t>
            </a:r>
            <a:br>
              <a:rPr lang="nl-NL" sz="4400" dirty="0" smtClean="0"/>
            </a:br>
            <a:r>
              <a:rPr lang="nl-NL" sz="4400" dirty="0" smtClean="0"/>
              <a:t>Wie </a:t>
            </a:r>
            <a:r>
              <a:rPr lang="nl-NL" sz="4400" dirty="0"/>
              <a:t>wenst kan nog een papieren versie </a:t>
            </a:r>
            <a:r>
              <a:rPr lang="nl-NL" sz="4400" dirty="0" smtClean="0"/>
              <a:t>krijgen.</a:t>
            </a:r>
          </a:p>
          <a:p>
            <a:pPr lvl="0"/>
            <a:endParaRPr lang="nl-BE" dirty="0"/>
          </a:p>
          <a:p>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2783" y="5078868"/>
            <a:ext cx="1714286" cy="1571429"/>
          </a:xfrm>
          <a:prstGeom prst="rect">
            <a:avLst/>
          </a:prstGeom>
        </p:spPr>
      </p:pic>
    </p:spTree>
    <p:extLst>
      <p:ext uri="{BB962C8B-B14F-4D97-AF65-F5344CB8AC3E}">
        <p14:creationId xmlns:p14="http://schemas.microsoft.com/office/powerpoint/2010/main" val="37797274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14.Verjaardagen</a:t>
            </a:r>
            <a:endParaRPr lang="nl-BE" sz="4800" b="1" u="sng" dirty="0"/>
          </a:p>
        </p:txBody>
      </p:sp>
      <p:sp>
        <p:nvSpPr>
          <p:cNvPr id="3" name="Tijdelijke aanduiding voor inhoud 2"/>
          <p:cNvSpPr>
            <a:spLocks noGrp="1"/>
          </p:cNvSpPr>
          <p:nvPr>
            <p:ph idx="1"/>
          </p:nvPr>
        </p:nvSpPr>
        <p:spPr/>
        <p:txBody>
          <a:bodyPr/>
          <a:lstStyle/>
          <a:p>
            <a:pPr marL="0" lvl="0" indent="0">
              <a:buNone/>
            </a:pPr>
            <a:r>
              <a:rPr lang="nl-NL" sz="4400" dirty="0" smtClean="0"/>
              <a:t>Bij verjaardagen: </a:t>
            </a:r>
            <a:r>
              <a:rPr lang="nl-NL" sz="4400" dirty="0"/>
              <a:t>bij voorkeur een boek voor de </a:t>
            </a:r>
            <a:r>
              <a:rPr lang="nl-NL" sz="4400" dirty="0" err="1" smtClean="0"/>
              <a:t>klasbib</a:t>
            </a:r>
            <a:r>
              <a:rPr lang="nl-NL" sz="4400" dirty="0" smtClean="0"/>
              <a:t>, </a:t>
            </a:r>
            <a:r>
              <a:rPr lang="nl-NL" sz="4400" dirty="0"/>
              <a:t>iets </a:t>
            </a:r>
            <a:r>
              <a:rPr lang="nl-NL" sz="4400" dirty="0" smtClean="0"/>
              <a:t>gezond maar VOORVERPAKT (winkel =&gt; Corona-afspraken), </a:t>
            </a:r>
            <a:r>
              <a:rPr lang="nl-NL" sz="4400" dirty="0"/>
              <a:t>……geen </a:t>
            </a:r>
            <a:r>
              <a:rPr lang="nl-NL" sz="4400" dirty="0" smtClean="0"/>
              <a:t>chips</a:t>
            </a:r>
            <a:endParaRPr lang="nl-BE" sz="4400" dirty="0"/>
          </a:p>
          <a:p>
            <a:endParaRPr lang="nl-BE"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6090" y="4985561"/>
            <a:ext cx="1714286" cy="1571429"/>
          </a:xfrm>
          <a:prstGeom prst="rect">
            <a:avLst/>
          </a:prstGeom>
        </p:spPr>
      </p:pic>
    </p:spTree>
    <p:extLst>
      <p:ext uri="{BB962C8B-B14F-4D97-AF65-F5344CB8AC3E}">
        <p14:creationId xmlns:p14="http://schemas.microsoft.com/office/powerpoint/2010/main" val="35928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15.Agenda</a:t>
            </a:r>
            <a:endParaRPr lang="nl-BE" sz="4800" b="1" u="sng" dirty="0"/>
          </a:p>
        </p:txBody>
      </p:sp>
      <p:sp>
        <p:nvSpPr>
          <p:cNvPr id="3" name="Tijdelijke aanduiding voor inhoud 2"/>
          <p:cNvSpPr>
            <a:spLocks noGrp="1"/>
          </p:cNvSpPr>
          <p:nvPr>
            <p:ph idx="1"/>
          </p:nvPr>
        </p:nvSpPr>
        <p:spPr/>
        <p:txBody>
          <a:bodyPr>
            <a:normAutofit/>
          </a:bodyPr>
          <a:lstStyle/>
          <a:p>
            <a:pPr marL="0" lvl="0" indent="0">
              <a:buNone/>
            </a:pPr>
            <a:r>
              <a:rPr lang="nl-NL" sz="4400" dirty="0" smtClean="0"/>
              <a:t>De schoolagenda: is het contactmiddel </a:t>
            </a:r>
            <a:r>
              <a:rPr lang="nl-NL" sz="4400" dirty="0"/>
              <a:t>tussen school en </a:t>
            </a:r>
            <a:r>
              <a:rPr lang="nl-NL" sz="4400" dirty="0" smtClean="0"/>
              <a:t>ouders. </a:t>
            </a:r>
            <a:r>
              <a:rPr lang="nl-NL" sz="4400" dirty="0"/>
              <a:t>Graag elke dag </a:t>
            </a:r>
            <a:r>
              <a:rPr lang="nl-NL" sz="4400" dirty="0" smtClean="0"/>
              <a:t>ondertekenen en wekelijks handtekening.</a:t>
            </a:r>
            <a:endParaRPr lang="nl-BE" sz="44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5421" y="5069537"/>
            <a:ext cx="1714286" cy="1571429"/>
          </a:xfrm>
          <a:prstGeom prst="rect">
            <a:avLst/>
          </a:prstGeom>
        </p:spPr>
      </p:pic>
    </p:spTree>
    <p:extLst>
      <p:ext uri="{BB962C8B-B14F-4D97-AF65-F5344CB8AC3E}">
        <p14:creationId xmlns:p14="http://schemas.microsoft.com/office/powerpoint/2010/main" val="17195293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800" b="1" u="sng" dirty="0" smtClean="0"/>
              <a:t>16.Contactmiddelen + info</a:t>
            </a:r>
            <a:endParaRPr lang="nl-BE" sz="4800" b="1" u="sng" dirty="0"/>
          </a:p>
        </p:txBody>
      </p:sp>
      <p:sp>
        <p:nvSpPr>
          <p:cNvPr id="3" name="Tijdelijke aanduiding voor inhoud 2"/>
          <p:cNvSpPr>
            <a:spLocks noGrp="1"/>
          </p:cNvSpPr>
          <p:nvPr>
            <p:ph idx="1"/>
          </p:nvPr>
        </p:nvSpPr>
        <p:spPr/>
        <p:txBody>
          <a:bodyPr>
            <a:normAutofit fontScale="92500"/>
          </a:bodyPr>
          <a:lstStyle/>
          <a:p>
            <a:pPr marL="0" indent="0">
              <a:buNone/>
            </a:pPr>
            <a:r>
              <a:rPr lang="nl-BE" sz="4000" dirty="0" smtClean="0">
                <a:hlinkClick r:id="rId2"/>
              </a:rPr>
              <a:t>steven.duyver@lagere-school-hdc.be</a:t>
            </a:r>
            <a:endParaRPr lang="nl-BE" sz="4000" dirty="0" smtClean="0"/>
          </a:p>
          <a:p>
            <a:pPr marL="0" indent="0">
              <a:buNone/>
            </a:pPr>
            <a:r>
              <a:rPr lang="nl-BE" sz="4000" dirty="0" smtClean="0">
                <a:hlinkClick r:id="rId3"/>
              </a:rPr>
              <a:t>www.lagere-school-hdc.be</a:t>
            </a:r>
            <a:r>
              <a:rPr lang="nl-BE" sz="4000" dirty="0"/>
              <a:t/>
            </a:r>
            <a:br>
              <a:rPr lang="nl-BE" sz="4000" dirty="0"/>
            </a:br>
            <a:r>
              <a:rPr lang="nl-BE" sz="4000" dirty="0"/>
              <a:t>klasblog: </a:t>
            </a:r>
            <a:r>
              <a:rPr lang="nl-BE" sz="4000" dirty="0">
                <a:hlinkClick r:id="rId4"/>
              </a:rPr>
              <a:t>https://4bklasbloghdc.wordpress.com</a:t>
            </a:r>
            <a:r>
              <a:rPr lang="nl-BE" sz="4000" dirty="0" smtClean="0">
                <a:hlinkClick r:id="rId4"/>
              </a:rPr>
              <a:t>/</a:t>
            </a:r>
            <a:r>
              <a:rPr lang="nl-BE" sz="4000" dirty="0" smtClean="0"/>
              <a:t> en </a:t>
            </a:r>
            <a:br>
              <a:rPr lang="nl-BE" sz="4000" dirty="0" smtClean="0"/>
            </a:br>
            <a:r>
              <a:rPr lang="nl-BE" sz="4000" dirty="0">
                <a:hlinkClick r:id="rId5"/>
              </a:rPr>
              <a:t>https://derdelj.com</a:t>
            </a:r>
            <a:r>
              <a:rPr lang="nl-BE" sz="4000" dirty="0" smtClean="0">
                <a:hlinkClick r:id="rId5"/>
              </a:rPr>
              <a:t>/</a:t>
            </a:r>
            <a:r>
              <a:rPr lang="nl-BE" sz="4000" dirty="0" smtClean="0"/>
              <a:t>  </a:t>
            </a:r>
          </a:p>
          <a:p>
            <a:pPr marL="0" lvl="0" indent="0">
              <a:buNone/>
            </a:pPr>
            <a:r>
              <a:rPr lang="nl-NL" sz="4000" dirty="0"/>
              <a:t>agenda op de website </a:t>
            </a:r>
            <a:r>
              <a:rPr lang="nl-NL" sz="4000" dirty="0" smtClean="0"/>
              <a:t>wordt </a:t>
            </a:r>
            <a:r>
              <a:rPr lang="nl-NL" sz="4000" dirty="0"/>
              <a:t>regelmatig </a:t>
            </a:r>
            <a:r>
              <a:rPr lang="nl-NL" sz="4000" dirty="0" smtClean="0"/>
              <a:t>aangevuld</a:t>
            </a:r>
          </a:p>
          <a:p>
            <a:pPr marL="0" lvl="0" indent="0">
              <a:buNone/>
            </a:pPr>
            <a:r>
              <a:rPr lang="nl-NL" sz="4000" dirty="0"/>
              <a:t>schoolmail: </a:t>
            </a:r>
            <a:r>
              <a:rPr lang="nl-NL" sz="4000" dirty="0">
                <a:hlinkClick r:id="rId6"/>
              </a:rPr>
              <a:t>info@lagere-school-hdc.be</a:t>
            </a:r>
            <a:r>
              <a:rPr lang="nl-NL" sz="4000" dirty="0"/>
              <a:t> </a:t>
            </a:r>
          </a:p>
          <a:p>
            <a:pPr marL="0" lvl="0" indent="0">
              <a:buNone/>
            </a:pPr>
            <a:endParaRPr lang="nl-NL" sz="4000" dirty="0"/>
          </a:p>
          <a:p>
            <a:pPr marL="0" lvl="0" indent="0">
              <a:buNone/>
            </a:pPr>
            <a:endParaRPr lang="nl-NL" sz="4000" dirty="0" smtClean="0"/>
          </a:p>
          <a:p>
            <a:pPr marL="0" lvl="0" indent="0">
              <a:buNone/>
            </a:pPr>
            <a:endParaRPr lang="nl-BE" dirty="0"/>
          </a:p>
          <a:p>
            <a:pPr marL="0" indent="0">
              <a:buNone/>
            </a:pPr>
            <a:endParaRPr lang="nl-BE" dirty="0" smtClean="0"/>
          </a:p>
          <a:p>
            <a:pPr marL="0" indent="0">
              <a:buNone/>
            </a:pPr>
            <a:endParaRPr lang="nl-BE" dirty="0"/>
          </a:p>
        </p:txBody>
      </p:sp>
      <p:pic>
        <p:nvPicPr>
          <p:cNvPr id="5" name="Afbeelding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5420" y="4985561"/>
            <a:ext cx="1714286" cy="1571429"/>
          </a:xfrm>
          <a:prstGeom prst="rect">
            <a:avLst/>
          </a:prstGeom>
        </p:spPr>
      </p:pic>
    </p:spTree>
    <p:extLst>
      <p:ext uri="{BB962C8B-B14F-4D97-AF65-F5344CB8AC3E}">
        <p14:creationId xmlns:p14="http://schemas.microsoft.com/office/powerpoint/2010/main" val="1538734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8415" y="317241"/>
            <a:ext cx="10514045" cy="5206481"/>
          </a:xfrm>
        </p:spPr>
        <p:txBody>
          <a:bodyPr>
            <a:normAutofit/>
          </a:bodyPr>
          <a:lstStyle/>
          <a:p>
            <a:pPr lvl="0"/>
            <a:r>
              <a:rPr lang="nl-BE" sz="4800" b="1" u="sng" dirty="0" smtClean="0"/>
              <a:t>17.</a:t>
            </a:r>
            <a:r>
              <a:rPr lang="nl-NL" sz="4800" b="1" u="sng" dirty="0"/>
              <a:t> </a:t>
            </a:r>
            <a:r>
              <a:rPr lang="nl-NL" sz="4800" b="1" u="sng" dirty="0" smtClean="0"/>
              <a:t>Vragenronde</a:t>
            </a:r>
            <a:br>
              <a:rPr lang="nl-NL" sz="4800" b="1" u="sng" dirty="0" smtClean="0"/>
            </a:br>
            <a:r>
              <a:rPr lang="nl-NL" sz="4800" b="1" u="sng" dirty="0" smtClean="0"/>
              <a:t/>
            </a:r>
            <a:br>
              <a:rPr lang="nl-NL" sz="4800" b="1" u="sng" dirty="0" smtClean="0"/>
            </a:br>
            <a:r>
              <a:rPr lang="nl-NL" sz="4800" b="1" u="sng" dirty="0"/>
              <a:t/>
            </a:r>
            <a:br>
              <a:rPr lang="nl-NL" sz="4800" b="1" u="sng" dirty="0"/>
            </a:br>
            <a:r>
              <a:rPr lang="nl-NL" sz="4800" b="1" u="sng" dirty="0"/>
              <a:t/>
            </a:r>
            <a:br>
              <a:rPr lang="nl-NL" sz="4800" b="1" u="sng" dirty="0"/>
            </a:br>
            <a:r>
              <a:rPr lang="nl-NL" sz="4800" b="1" u="sng" dirty="0" smtClean="0"/>
              <a:t>18.Napraten bij een drankje feestzaal</a:t>
            </a:r>
            <a:br>
              <a:rPr lang="nl-NL" sz="4800" b="1" u="sng" dirty="0" smtClean="0"/>
            </a:br>
            <a:endParaRPr lang="nl-BE" sz="4800" b="1" u="sng"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6759" y="5106859"/>
            <a:ext cx="1714286" cy="1571429"/>
          </a:xfrm>
          <a:prstGeom prst="rect">
            <a:avLst/>
          </a:prstGeom>
        </p:spPr>
      </p:pic>
    </p:spTree>
    <p:extLst>
      <p:ext uri="{BB962C8B-B14F-4D97-AF65-F5344CB8AC3E}">
        <p14:creationId xmlns:p14="http://schemas.microsoft.com/office/powerpoint/2010/main" val="59578656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5.xml><?xml version="1.0" encoding="utf-8"?>
<a:theme xmlns:a="http://schemas.openxmlformats.org/drawingml/2006/main" name="3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6.xml><?xml version="1.0" encoding="utf-8"?>
<a:theme xmlns:a="http://schemas.openxmlformats.org/drawingml/2006/main" name="4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7.xml><?xml version="1.0" encoding="utf-8"?>
<a:theme xmlns:a="http://schemas.openxmlformats.org/drawingml/2006/main" name="5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8.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1179</Words>
  <Application>Microsoft Office PowerPoint</Application>
  <PresentationFormat>Breedbeeld</PresentationFormat>
  <Paragraphs>189</Paragraphs>
  <Slides>32</Slides>
  <Notes>5</Notes>
  <HiddenSlides>0</HiddenSlides>
  <MMClips>0</MMClips>
  <ScaleCrop>false</ScaleCrop>
  <HeadingPairs>
    <vt:vector size="6" baseType="variant">
      <vt:variant>
        <vt:lpstr>Gebruikte lettertypen</vt:lpstr>
      </vt:variant>
      <vt:variant>
        <vt:i4>8</vt:i4>
      </vt:variant>
      <vt:variant>
        <vt:lpstr>Thema</vt:lpstr>
      </vt:variant>
      <vt:variant>
        <vt:i4>7</vt:i4>
      </vt:variant>
      <vt:variant>
        <vt:lpstr>Diatitels</vt:lpstr>
      </vt:variant>
      <vt:variant>
        <vt:i4>32</vt:i4>
      </vt:variant>
    </vt:vector>
  </HeadingPairs>
  <TitlesOfParts>
    <vt:vector size="47" baseType="lpstr">
      <vt:lpstr>Arial</vt:lpstr>
      <vt:lpstr>Calibri</vt:lpstr>
      <vt:lpstr>Calibri Light</vt:lpstr>
      <vt:lpstr>Symbol</vt:lpstr>
      <vt:lpstr>Tw Cen MT</vt:lpstr>
      <vt:lpstr>Tw Cen MT</vt:lpstr>
      <vt:lpstr>Tw Cen MT Condensed</vt:lpstr>
      <vt:lpstr>Wingdings 3</vt:lpstr>
      <vt:lpstr>Kantoorthema</vt:lpstr>
      <vt:lpstr>Integral</vt:lpstr>
      <vt:lpstr>1_Integral</vt:lpstr>
      <vt:lpstr>2_Integral</vt:lpstr>
      <vt:lpstr>3_Integral</vt:lpstr>
      <vt:lpstr>4_Integral</vt:lpstr>
      <vt:lpstr>5_Integral</vt:lpstr>
      <vt:lpstr>Welkom in het 3de</vt:lpstr>
      <vt:lpstr>1.Kennismaking: Steven</vt:lpstr>
      <vt:lpstr>2.Kennismaking: ouders</vt:lpstr>
      <vt:lpstr>SCHOOLJAAR 2015 – 2016 Andere leerkrachten</vt:lpstr>
      <vt:lpstr>3.Oudercomité</vt:lpstr>
      <vt:lpstr>4. Kosteloos onderwijs</vt:lpstr>
      <vt:lpstr>5.Vakken</vt:lpstr>
      <vt:lpstr>DE BINGEL RAKETAPP</vt:lpstr>
      <vt:lpstr>HOE OEFEN JE OP BINGEL VIA DE RAKETAPP?</vt:lpstr>
      <vt:lpstr>SCAN EEN PAGINA IN HET WERKSCHRIFT</vt:lpstr>
      <vt:lpstr>DIRECT DE JUISTE BINGELOEFENING</vt:lpstr>
      <vt:lpstr>BINGEL VOOR OUDERS</vt:lpstr>
      <vt:lpstr>OVERZICHT OEFENRESULTATEN</vt:lpstr>
      <vt:lpstr>PowerPoint-presentatie</vt:lpstr>
      <vt:lpstr>6.ICT: computergebruik – camera - …</vt:lpstr>
      <vt:lpstr>7. Differentiatie </vt:lpstr>
      <vt:lpstr>8.Kennis van het Nederlands</vt:lpstr>
      <vt:lpstr>9.LVS</vt:lpstr>
      <vt:lpstr>10.Voornaamste activiteiten</vt:lpstr>
      <vt:lpstr>PowerPoint-presentatie</vt:lpstr>
      <vt:lpstr>PowerPoint-presentatie</vt:lpstr>
      <vt:lpstr>PowerPoint-presentatie</vt:lpstr>
      <vt:lpstr>PowerPoint-presentatie</vt:lpstr>
      <vt:lpstr>PowerPoint-presentatie</vt:lpstr>
      <vt:lpstr>PowerPoint-presentatie</vt:lpstr>
      <vt:lpstr>11.Pestpreventie</vt:lpstr>
      <vt:lpstr>12.Rapport</vt:lpstr>
      <vt:lpstr>13.Brieven invullen/ ondertekenen</vt:lpstr>
      <vt:lpstr>14.Verjaardagen</vt:lpstr>
      <vt:lpstr>15.Agenda</vt:lpstr>
      <vt:lpstr>16.Contactmiddelen + info</vt:lpstr>
      <vt:lpstr>17. Vragenronde    18.Napraten bij een drankje feestzaal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 in 3B</dc:title>
  <dc:creator>steven duyver</dc:creator>
  <cp:lastModifiedBy>David</cp:lastModifiedBy>
  <cp:revision>141</cp:revision>
  <dcterms:created xsi:type="dcterms:W3CDTF">2014-09-07T19:44:39Z</dcterms:created>
  <dcterms:modified xsi:type="dcterms:W3CDTF">2020-08-29T21:37:15Z</dcterms:modified>
</cp:coreProperties>
</file>