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 id="272" r:id="rId21"/>
    <p:sldId id="276" r:id="rId22"/>
    <p:sldId id="277" r:id="rId23"/>
    <p:sldId id="278" r:id="rId24"/>
    <p:sldId id="279" r:id="rId25"/>
    <p:sldId id="280" r:id="rId26"/>
    <p:sldId id="281" r:id="rId27"/>
    <p:sldId id="282" r:id="rId28"/>
    <p:sldId id="283" r:id="rId29"/>
    <p:sldId id="289" r:id="rId30"/>
    <p:sldId id="290" r:id="rId31"/>
    <p:sldId id="291" r:id="rId32"/>
    <p:sldId id="292" r:id="rId33"/>
    <p:sldId id="293" r:id="rId34"/>
    <p:sldId id="294" r:id="rId35"/>
    <p:sldId id="295" r:id="rId36"/>
    <p:sldId id="296" r:id="rId37"/>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76" d="100"/>
          <a:sy n="76" d="100"/>
        </p:scale>
        <p:origin x="72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CFFECA-80F1-45F1-8C5A-F95D23C5DBC5}"/>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E8623ABF-C96E-47F2-A71D-03CBB3C9C3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A8A1F0A1-7867-46E4-9482-0414680E3E58}"/>
              </a:ext>
            </a:extLst>
          </p:cNvPr>
          <p:cNvSpPr>
            <a:spLocks noGrp="1"/>
          </p:cNvSpPr>
          <p:nvPr>
            <p:ph type="dt" sz="half" idx="10"/>
          </p:nvPr>
        </p:nvSpPr>
        <p:spPr/>
        <p:txBody>
          <a:bodyPr/>
          <a:lstStyle/>
          <a:p>
            <a:fld id="{0D9EBDB2-8295-41BB-8061-84AFE5E10BE0}" type="datetimeFigureOut">
              <a:rPr lang="nl-BE" smtClean="0"/>
              <a:t>21/03/2020</a:t>
            </a:fld>
            <a:endParaRPr lang="nl-BE"/>
          </a:p>
        </p:txBody>
      </p:sp>
      <p:sp>
        <p:nvSpPr>
          <p:cNvPr id="5" name="Tijdelijke aanduiding voor voettekst 4">
            <a:extLst>
              <a:ext uri="{FF2B5EF4-FFF2-40B4-BE49-F238E27FC236}">
                <a16:creationId xmlns:a16="http://schemas.microsoft.com/office/drawing/2014/main" id="{3F1D56CF-C7C7-44D0-AC38-DDBFFF3C298D}"/>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95ED882F-256B-4C06-ACF7-9EFDA43D16C5}"/>
              </a:ext>
            </a:extLst>
          </p:cNvPr>
          <p:cNvSpPr>
            <a:spLocks noGrp="1"/>
          </p:cNvSpPr>
          <p:nvPr>
            <p:ph type="sldNum" sz="quarter" idx="12"/>
          </p:nvPr>
        </p:nvSpPr>
        <p:spPr/>
        <p:txBody>
          <a:bodyPr/>
          <a:lstStyle/>
          <a:p>
            <a:fld id="{C221A652-4EB3-4172-BD59-D35FB37B3241}" type="slidenum">
              <a:rPr lang="nl-BE" smtClean="0"/>
              <a:t>‹nr.›</a:t>
            </a:fld>
            <a:endParaRPr lang="nl-BE"/>
          </a:p>
        </p:txBody>
      </p:sp>
    </p:spTree>
    <p:extLst>
      <p:ext uri="{BB962C8B-B14F-4D97-AF65-F5344CB8AC3E}">
        <p14:creationId xmlns:p14="http://schemas.microsoft.com/office/powerpoint/2010/main" val="2579496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B971C0-66B2-4B4E-B394-936C526382B6}"/>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DC8EF6B8-BA96-4669-9F00-94118F0CE5B1}"/>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06EC22AB-F2D4-4135-ABAA-DBBB38F5D7CA}"/>
              </a:ext>
            </a:extLst>
          </p:cNvPr>
          <p:cNvSpPr>
            <a:spLocks noGrp="1"/>
          </p:cNvSpPr>
          <p:nvPr>
            <p:ph type="dt" sz="half" idx="10"/>
          </p:nvPr>
        </p:nvSpPr>
        <p:spPr/>
        <p:txBody>
          <a:bodyPr/>
          <a:lstStyle/>
          <a:p>
            <a:fld id="{0D9EBDB2-8295-41BB-8061-84AFE5E10BE0}" type="datetimeFigureOut">
              <a:rPr lang="nl-BE" smtClean="0"/>
              <a:t>21/03/2020</a:t>
            </a:fld>
            <a:endParaRPr lang="nl-BE"/>
          </a:p>
        </p:txBody>
      </p:sp>
      <p:sp>
        <p:nvSpPr>
          <p:cNvPr id="5" name="Tijdelijke aanduiding voor voettekst 4">
            <a:extLst>
              <a:ext uri="{FF2B5EF4-FFF2-40B4-BE49-F238E27FC236}">
                <a16:creationId xmlns:a16="http://schemas.microsoft.com/office/drawing/2014/main" id="{A97B6B30-5BF5-4286-91DE-93AF673F3C06}"/>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1C763C7D-220D-4754-AE9E-8EDD69BF6DA7}"/>
              </a:ext>
            </a:extLst>
          </p:cNvPr>
          <p:cNvSpPr>
            <a:spLocks noGrp="1"/>
          </p:cNvSpPr>
          <p:nvPr>
            <p:ph type="sldNum" sz="quarter" idx="12"/>
          </p:nvPr>
        </p:nvSpPr>
        <p:spPr/>
        <p:txBody>
          <a:bodyPr/>
          <a:lstStyle/>
          <a:p>
            <a:fld id="{C221A652-4EB3-4172-BD59-D35FB37B3241}" type="slidenum">
              <a:rPr lang="nl-BE" smtClean="0"/>
              <a:t>‹nr.›</a:t>
            </a:fld>
            <a:endParaRPr lang="nl-BE"/>
          </a:p>
        </p:txBody>
      </p:sp>
    </p:spTree>
    <p:extLst>
      <p:ext uri="{BB962C8B-B14F-4D97-AF65-F5344CB8AC3E}">
        <p14:creationId xmlns:p14="http://schemas.microsoft.com/office/powerpoint/2010/main" val="3497525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6EBCB8-5259-4127-A4AA-6BA300EB53D8}"/>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7BFB9CAB-45F0-43F4-B677-11506A0C1E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7744215C-CEF7-47AF-8DC2-AFB43E8DE823}"/>
              </a:ext>
            </a:extLst>
          </p:cNvPr>
          <p:cNvSpPr>
            <a:spLocks noGrp="1"/>
          </p:cNvSpPr>
          <p:nvPr>
            <p:ph type="dt" sz="half" idx="10"/>
          </p:nvPr>
        </p:nvSpPr>
        <p:spPr/>
        <p:txBody>
          <a:bodyPr/>
          <a:lstStyle/>
          <a:p>
            <a:fld id="{0D9EBDB2-8295-41BB-8061-84AFE5E10BE0}" type="datetimeFigureOut">
              <a:rPr lang="nl-BE" smtClean="0"/>
              <a:t>21/03/2020</a:t>
            </a:fld>
            <a:endParaRPr lang="nl-BE"/>
          </a:p>
        </p:txBody>
      </p:sp>
      <p:sp>
        <p:nvSpPr>
          <p:cNvPr id="5" name="Tijdelijke aanduiding voor voettekst 4">
            <a:extLst>
              <a:ext uri="{FF2B5EF4-FFF2-40B4-BE49-F238E27FC236}">
                <a16:creationId xmlns:a16="http://schemas.microsoft.com/office/drawing/2014/main" id="{AC71C387-08A7-4578-B14C-A501EA639F05}"/>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619F0824-5442-49B1-BB97-26559B7A47C7}"/>
              </a:ext>
            </a:extLst>
          </p:cNvPr>
          <p:cNvSpPr>
            <a:spLocks noGrp="1"/>
          </p:cNvSpPr>
          <p:nvPr>
            <p:ph type="sldNum" sz="quarter" idx="12"/>
          </p:nvPr>
        </p:nvSpPr>
        <p:spPr/>
        <p:txBody>
          <a:bodyPr/>
          <a:lstStyle/>
          <a:p>
            <a:fld id="{C221A652-4EB3-4172-BD59-D35FB37B3241}" type="slidenum">
              <a:rPr lang="nl-BE" smtClean="0"/>
              <a:t>‹nr.›</a:t>
            </a:fld>
            <a:endParaRPr lang="nl-BE"/>
          </a:p>
        </p:txBody>
      </p:sp>
    </p:spTree>
    <p:extLst>
      <p:ext uri="{BB962C8B-B14F-4D97-AF65-F5344CB8AC3E}">
        <p14:creationId xmlns:p14="http://schemas.microsoft.com/office/powerpoint/2010/main" val="2207316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AE7CE4-2D3B-4188-B570-CB4AB96C7746}"/>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1230DB43-F09B-4C84-87AE-099602569409}"/>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E3BCCBFC-531F-4525-8FBD-762E81C7DD33}"/>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49F73134-4977-425E-A4F8-B4362B8E6FFE}"/>
              </a:ext>
            </a:extLst>
          </p:cNvPr>
          <p:cNvSpPr>
            <a:spLocks noGrp="1"/>
          </p:cNvSpPr>
          <p:nvPr>
            <p:ph type="dt" sz="half" idx="10"/>
          </p:nvPr>
        </p:nvSpPr>
        <p:spPr/>
        <p:txBody>
          <a:bodyPr/>
          <a:lstStyle/>
          <a:p>
            <a:fld id="{0D9EBDB2-8295-41BB-8061-84AFE5E10BE0}" type="datetimeFigureOut">
              <a:rPr lang="nl-BE" smtClean="0"/>
              <a:t>21/03/2020</a:t>
            </a:fld>
            <a:endParaRPr lang="nl-BE"/>
          </a:p>
        </p:txBody>
      </p:sp>
      <p:sp>
        <p:nvSpPr>
          <p:cNvPr id="6" name="Tijdelijke aanduiding voor voettekst 5">
            <a:extLst>
              <a:ext uri="{FF2B5EF4-FFF2-40B4-BE49-F238E27FC236}">
                <a16:creationId xmlns:a16="http://schemas.microsoft.com/office/drawing/2014/main" id="{FFD24459-C718-44E4-9D3E-9E0CC71ADE6A}"/>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23EF416E-B04B-4CCA-A92E-E8C1A1C09EED}"/>
              </a:ext>
            </a:extLst>
          </p:cNvPr>
          <p:cNvSpPr>
            <a:spLocks noGrp="1"/>
          </p:cNvSpPr>
          <p:nvPr>
            <p:ph type="sldNum" sz="quarter" idx="12"/>
          </p:nvPr>
        </p:nvSpPr>
        <p:spPr/>
        <p:txBody>
          <a:bodyPr/>
          <a:lstStyle/>
          <a:p>
            <a:fld id="{C221A652-4EB3-4172-BD59-D35FB37B3241}" type="slidenum">
              <a:rPr lang="nl-BE" smtClean="0"/>
              <a:t>‹nr.›</a:t>
            </a:fld>
            <a:endParaRPr lang="nl-BE"/>
          </a:p>
        </p:txBody>
      </p:sp>
    </p:spTree>
    <p:extLst>
      <p:ext uri="{BB962C8B-B14F-4D97-AF65-F5344CB8AC3E}">
        <p14:creationId xmlns:p14="http://schemas.microsoft.com/office/powerpoint/2010/main" val="664991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33ED29-0275-47DC-AD8F-7DC113EF6783}"/>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CB28B9DD-9D19-4C43-825C-85C4C8AE4B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60398934-D543-4653-BC56-6923189CC958}"/>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4F91F515-B6A7-4588-A622-9521FE76E9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342E84F2-94F0-4085-9A81-25ED17D61A68}"/>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46FFF099-34AE-495A-9D9C-4488D23DFD1C}"/>
              </a:ext>
            </a:extLst>
          </p:cNvPr>
          <p:cNvSpPr>
            <a:spLocks noGrp="1"/>
          </p:cNvSpPr>
          <p:nvPr>
            <p:ph type="dt" sz="half" idx="10"/>
          </p:nvPr>
        </p:nvSpPr>
        <p:spPr/>
        <p:txBody>
          <a:bodyPr/>
          <a:lstStyle/>
          <a:p>
            <a:fld id="{0D9EBDB2-8295-41BB-8061-84AFE5E10BE0}" type="datetimeFigureOut">
              <a:rPr lang="nl-BE" smtClean="0"/>
              <a:t>21/03/2020</a:t>
            </a:fld>
            <a:endParaRPr lang="nl-BE"/>
          </a:p>
        </p:txBody>
      </p:sp>
      <p:sp>
        <p:nvSpPr>
          <p:cNvPr id="8" name="Tijdelijke aanduiding voor voettekst 7">
            <a:extLst>
              <a:ext uri="{FF2B5EF4-FFF2-40B4-BE49-F238E27FC236}">
                <a16:creationId xmlns:a16="http://schemas.microsoft.com/office/drawing/2014/main" id="{317C361C-47D6-4D6F-AE3B-D8DE4294F39D}"/>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30960839-5245-42DD-8756-8017194B435D}"/>
              </a:ext>
            </a:extLst>
          </p:cNvPr>
          <p:cNvSpPr>
            <a:spLocks noGrp="1"/>
          </p:cNvSpPr>
          <p:nvPr>
            <p:ph type="sldNum" sz="quarter" idx="12"/>
          </p:nvPr>
        </p:nvSpPr>
        <p:spPr/>
        <p:txBody>
          <a:bodyPr/>
          <a:lstStyle/>
          <a:p>
            <a:fld id="{C221A652-4EB3-4172-BD59-D35FB37B3241}" type="slidenum">
              <a:rPr lang="nl-BE" smtClean="0"/>
              <a:t>‹nr.›</a:t>
            </a:fld>
            <a:endParaRPr lang="nl-BE"/>
          </a:p>
        </p:txBody>
      </p:sp>
    </p:spTree>
    <p:extLst>
      <p:ext uri="{BB962C8B-B14F-4D97-AF65-F5344CB8AC3E}">
        <p14:creationId xmlns:p14="http://schemas.microsoft.com/office/powerpoint/2010/main" val="4109286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2F8855-4F1E-4677-BCD6-4DEA514CD357}"/>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E7B31498-4A78-48AD-B952-F2B585325BFB}"/>
              </a:ext>
            </a:extLst>
          </p:cNvPr>
          <p:cNvSpPr>
            <a:spLocks noGrp="1"/>
          </p:cNvSpPr>
          <p:nvPr>
            <p:ph type="dt" sz="half" idx="10"/>
          </p:nvPr>
        </p:nvSpPr>
        <p:spPr/>
        <p:txBody>
          <a:bodyPr/>
          <a:lstStyle/>
          <a:p>
            <a:fld id="{0D9EBDB2-8295-41BB-8061-84AFE5E10BE0}" type="datetimeFigureOut">
              <a:rPr lang="nl-BE" smtClean="0"/>
              <a:t>21/03/2020</a:t>
            </a:fld>
            <a:endParaRPr lang="nl-BE"/>
          </a:p>
        </p:txBody>
      </p:sp>
      <p:sp>
        <p:nvSpPr>
          <p:cNvPr id="4" name="Tijdelijke aanduiding voor voettekst 3">
            <a:extLst>
              <a:ext uri="{FF2B5EF4-FFF2-40B4-BE49-F238E27FC236}">
                <a16:creationId xmlns:a16="http://schemas.microsoft.com/office/drawing/2014/main" id="{43C3E16B-3A27-4440-909A-6FDDAA6EBD25}"/>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5966394F-0091-4B0D-B78C-B4BC6B0264E3}"/>
              </a:ext>
            </a:extLst>
          </p:cNvPr>
          <p:cNvSpPr>
            <a:spLocks noGrp="1"/>
          </p:cNvSpPr>
          <p:nvPr>
            <p:ph type="sldNum" sz="quarter" idx="12"/>
          </p:nvPr>
        </p:nvSpPr>
        <p:spPr/>
        <p:txBody>
          <a:bodyPr/>
          <a:lstStyle/>
          <a:p>
            <a:fld id="{C221A652-4EB3-4172-BD59-D35FB37B3241}" type="slidenum">
              <a:rPr lang="nl-BE" smtClean="0"/>
              <a:t>‹nr.›</a:t>
            </a:fld>
            <a:endParaRPr lang="nl-BE"/>
          </a:p>
        </p:txBody>
      </p:sp>
    </p:spTree>
    <p:extLst>
      <p:ext uri="{BB962C8B-B14F-4D97-AF65-F5344CB8AC3E}">
        <p14:creationId xmlns:p14="http://schemas.microsoft.com/office/powerpoint/2010/main" val="1565143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9B44C730-BB55-4530-B6AB-E9832AA2DEF9}"/>
              </a:ext>
            </a:extLst>
          </p:cNvPr>
          <p:cNvSpPr>
            <a:spLocks noGrp="1"/>
          </p:cNvSpPr>
          <p:nvPr>
            <p:ph type="dt" sz="half" idx="10"/>
          </p:nvPr>
        </p:nvSpPr>
        <p:spPr/>
        <p:txBody>
          <a:bodyPr/>
          <a:lstStyle/>
          <a:p>
            <a:fld id="{0D9EBDB2-8295-41BB-8061-84AFE5E10BE0}" type="datetimeFigureOut">
              <a:rPr lang="nl-BE" smtClean="0"/>
              <a:t>21/03/2020</a:t>
            </a:fld>
            <a:endParaRPr lang="nl-BE"/>
          </a:p>
        </p:txBody>
      </p:sp>
      <p:sp>
        <p:nvSpPr>
          <p:cNvPr id="3" name="Tijdelijke aanduiding voor voettekst 2">
            <a:extLst>
              <a:ext uri="{FF2B5EF4-FFF2-40B4-BE49-F238E27FC236}">
                <a16:creationId xmlns:a16="http://schemas.microsoft.com/office/drawing/2014/main" id="{DE3302DF-F73A-450D-9496-D3F28C729E51}"/>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7A6C2436-56C1-4DBC-A40E-6E69B6B9F2CD}"/>
              </a:ext>
            </a:extLst>
          </p:cNvPr>
          <p:cNvSpPr>
            <a:spLocks noGrp="1"/>
          </p:cNvSpPr>
          <p:nvPr>
            <p:ph type="sldNum" sz="quarter" idx="12"/>
          </p:nvPr>
        </p:nvSpPr>
        <p:spPr/>
        <p:txBody>
          <a:bodyPr/>
          <a:lstStyle/>
          <a:p>
            <a:fld id="{C221A652-4EB3-4172-BD59-D35FB37B3241}" type="slidenum">
              <a:rPr lang="nl-BE" smtClean="0"/>
              <a:t>‹nr.›</a:t>
            </a:fld>
            <a:endParaRPr lang="nl-BE"/>
          </a:p>
        </p:txBody>
      </p:sp>
    </p:spTree>
    <p:extLst>
      <p:ext uri="{BB962C8B-B14F-4D97-AF65-F5344CB8AC3E}">
        <p14:creationId xmlns:p14="http://schemas.microsoft.com/office/powerpoint/2010/main" val="1202920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D8D399-E375-489E-9A24-0DC6EFFE9EAB}"/>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4ABEB239-C133-4F0A-801C-762D1995C1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BEB41C73-FE29-48A2-A665-C27514C225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6FB51434-0184-4E1A-AC49-89A9A6367541}"/>
              </a:ext>
            </a:extLst>
          </p:cNvPr>
          <p:cNvSpPr>
            <a:spLocks noGrp="1"/>
          </p:cNvSpPr>
          <p:nvPr>
            <p:ph type="dt" sz="half" idx="10"/>
          </p:nvPr>
        </p:nvSpPr>
        <p:spPr/>
        <p:txBody>
          <a:bodyPr/>
          <a:lstStyle/>
          <a:p>
            <a:fld id="{0D9EBDB2-8295-41BB-8061-84AFE5E10BE0}" type="datetimeFigureOut">
              <a:rPr lang="nl-BE" smtClean="0"/>
              <a:t>21/03/2020</a:t>
            </a:fld>
            <a:endParaRPr lang="nl-BE"/>
          </a:p>
        </p:txBody>
      </p:sp>
      <p:sp>
        <p:nvSpPr>
          <p:cNvPr id="6" name="Tijdelijke aanduiding voor voettekst 5">
            <a:extLst>
              <a:ext uri="{FF2B5EF4-FFF2-40B4-BE49-F238E27FC236}">
                <a16:creationId xmlns:a16="http://schemas.microsoft.com/office/drawing/2014/main" id="{9C6C94F7-FA34-462B-9B56-5CAFBA8927B1}"/>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A53B76FD-1443-4A7C-BF3B-C08ECBEE53E8}"/>
              </a:ext>
            </a:extLst>
          </p:cNvPr>
          <p:cNvSpPr>
            <a:spLocks noGrp="1"/>
          </p:cNvSpPr>
          <p:nvPr>
            <p:ph type="sldNum" sz="quarter" idx="12"/>
          </p:nvPr>
        </p:nvSpPr>
        <p:spPr/>
        <p:txBody>
          <a:bodyPr/>
          <a:lstStyle/>
          <a:p>
            <a:fld id="{C221A652-4EB3-4172-BD59-D35FB37B3241}" type="slidenum">
              <a:rPr lang="nl-BE" smtClean="0"/>
              <a:t>‹nr.›</a:t>
            </a:fld>
            <a:endParaRPr lang="nl-BE"/>
          </a:p>
        </p:txBody>
      </p:sp>
    </p:spTree>
    <p:extLst>
      <p:ext uri="{BB962C8B-B14F-4D97-AF65-F5344CB8AC3E}">
        <p14:creationId xmlns:p14="http://schemas.microsoft.com/office/powerpoint/2010/main" val="2835713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B67DC8-6250-4FD9-94AA-9FCB96A3EC45}"/>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361DC54E-F0D0-41AE-B6F0-96BC8004E2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CE3A672D-CB59-498D-BF61-C82431C296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5F56891A-5E1F-4EBA-BD8D-473F2B4E60ED}"/>
              </a:ext>
            </a:extLst>
          </p:cNvPr>
          <p:cNvSpPr>
            <a:spLocks noGrp="1"/>
          </p:cNvSpPr>
          <p:nvPr>
            <p:ph type="dt" sz="half" idx="10"/>
          </p:nvPr>
        </p:nvSpPr>
        <p:spPr/>
        <p:txBody>
          <a:bodyPr/>
          <a:lstStyle/>
          <a:p>
            <a:fld id="{0D9EBDB2-8295-41BB-8061-84AFE5E10BE0}" type="datetimeFigureOut">
              <a:rPr lang="nl-BE" smtClean="0"/>
              <a:t>21/03/2020</a:t>
            </a:fld>
            <a:endParaRPr lang="nl-BE"/>
          </a:p>
        </p:txBody>
      </p:sp>
      <p:sp>
        <p:nvSpPr>
          <p:cNvPr id="6" name="Tijdelijke aanduiding voor voettekst 5">
            <a:extLst>
              <a:ext uri="{FF2B5EF4-FFF2-40B4-BE49-F238E27FC236}">
                <a16:creationId xmlns:a16="http://schemas.microsoft.com/office/drawing/2014/main" id="{27CD1F8D-4AD7-4E76-B104-F7A5F1775044}"/>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3CFF1FA3-BD7B-48E9-90ED-8D92EF63B4A3}"/>
              </a:ext>
            </a:extLst>
          </p:cNvPr>
          <p:cNvSpPr>
            <a:spLocks noGrp="1"/>
          </p:cNvSpPr>
          <p:nvPr>
            <p:ph type="sldNum" sz="quarter" idx="12"/>
          </p:nvPr>
        </p:nvSpPr>
        <p:spPr/>
        <p:txBody>
          <a:bodyPr/>
          <a:lstStyle/>
          <a:p>
            <a:fld id="{C221A652-4EB3-4172-BD59-D35FB37B3241}" type="slidenum">
              <a:rPr lang="nl-BE" smtClean="0"/>
              <a:t>‹nr.›</a:t>
            </a:fld>
            <a:endParaRPr lang="nl-BE"/>
          </a:p>
        </p:txBody>
      </p:sp>
    </p:spTree>
    <p:extLst>
      <p:ext uri="{BB962C8B-B14F-4D97-AF65-F5344CB8AC3E}">
        <p14:creationId xmlns:p14="http://schemas.microsoft.com/office/powerpoint/2010/main" val="3013575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3CCF6A-D6CE-4380-98E1-F062F62F7750}"/>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57BB4C26-CE98-4F75-907F-7BC6347362E0}"/>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99A449A3-91F2-4A84-A942-21BDBCB71EBD}"/>
              </a:ext>
            </a:extLst>
          </p:cNvPr>
          <p:cNvSpPr>
            <a:spLocks noGrp="1"/>
          </p:cNvSpPr>
          <p:nvPr>
            <p:ph type="dt" sz="half" idx="10"/>
          </p:nvPr>
        </p:nvSpPr>
        <p:spPr/>
        <p:txBody>
          <a:bodyPr/>
          <a:lstStyle/>
          <a:p>
            <a:fld id="{0D9EBDB2-8295-41BB-8061-84AFE5E10BE0}" type="datetimeFigureOut">
              <a:rPr lang="nl-BE" smtClean="0"/>
              <a:t>21/03/2020</a:t>
            </a:fld>
            <a:endParaRPr lang="nl-BE"/>
          </a:p>
        </p:txBody>
      </p:sp>
      <p:sp>
        <p:nvSpPr>
          <p:cNvPr id="5" name="Tijdelijke aanduiding voor voettekst 4">
            <a:extLst>
              <a:ext uri="{FF2B5EF4-FFF2-40B4-BE49-F238E27FC236}">
                <a16:creationId xmlns:a16="http://schemas.microsoft.com/office/drawing/2014/main" id="{31478BCE-93DC-4BE2-9F5D-B98E1A4297FB}"/>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5C8FD54B-ED4E-4C66-A630-13551193ED7B}"/>
              </a:ext>
            </a:extLst>
          </p:cNvPr>
          <p:cNvSpPr>
            <a:spLocks noGrp="1"/>
          </p:cNvSpPr>
          <p:nvPr>
            <p:ph type="sldNum" sz="quarter" idx="12"/>
          </p:nvPr>
        </p:nvSpPr>
        <p:spPr/>
        <p:txBody>
          <a:bodyPr/>
          <a:lstStyle/>
          <a:p>
            <a:fld id="{C221A652-4EB3-4172-BD59-D35FB37B3241}" type="slidenum">
              <a:rPr lang="nl-BE" smtClean="0"/>
              <a:t>‹nr.›</a:t>
            </a:fld>
            <a:endParaRPr lang="nl-BE"/>
          </a:p>
        </p:txBody>
      </p:sp>
    </p:spTree>
    <p:extLst>
      <p:ext uri="{BB962C8B-B14F-4D97-AF65-F5344CB8AC3E}">
        <p14:creationId xmlns:p14="http://schemas.microsoft.com/office/powerpoint/2010/main" val="939846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9FECED2E-536B-40DD-A5FF-086D0ABD6560}"/>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14AA8544-CF42-4620-98A6-6EEB29F72A09}"/>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2D0E6692-1585-46EB-BC2F-C1600B1FD589}"/>
              </a:ext>
            </a:extLst>
          </p:cNvPr>
          <p:cNvSpPr>
            <a:spLocks noGrp="1"/>
          </p:cNvSpPr>
          <p:nvPr>
            <p:ph type="dt" sz="half" idx="10"/>
          </p:nvPr>
        </p:nvSpPr>
        <p:spPr/>
        <p:txBody>
          <a:bodyPr/>
          <a:lstStyle/>
          <a:p>
            <a:fld id="{0D9EBDB2-8295-41BB-8061-84AFE5E10BE0}" type="datetimeFigureOut">
              <a:rPr lang="nl-BE" smtClean="0"/>
              <a:t>21/03/2020</a:t>
            </a:fld>
            <a:endParaRPr lang="nl-BE"/>
          </a:p>
        </p:txBody>
      </p:sp>
      <p:sp>
        <p:nvSpPr>
          <p:cNvPr id="5" name="Tijdelijke aanduiding voor voettekst 4">
            <a:extLst>
              <a:ext uri="{FF2B5EF4-FFF2-40B4-BE49-F238E27FC236}">
                <a16:creationId xmlns:a16="http://schemas.microsoft.com/office/drawing/2014/main" id="{2809B9CC-C019-4D0D-ADBE-8F42E750CAF0}"/>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D829B706-5C02-4796-80E2-F7B102FACED0}"/>
              </a:ext>
            </a:extLst>
          </p:cNvPr>
          <p:cNvSpPr>
            <a:spLocks noGrp="1"/>
          </p:cNvSpPr>
          <p:nvPr>
            <p:ph type="sldNum" sz="quarter" idx="12"/>
          </p:nvPr>
        </p:nvSpPr>
        <p:spPr/>
        <p:txBody>
          <a:bodyPr/>
          <a:lstStyle/>
          <a:p>
            <a:fld id="{C221A652-4EB3-4172-BD59-D35FB37B3241}" type="slidenum">
              <a:rPr lang="nl-BE" smtClean="0"/>
              <a:t>‹nr.›</a:t>
            </a:fld>
            <a:endParaRPr lang="nl-BE"/>
          </a:p>
        </p:txBody>
      </p:sp>
    </p:spTree>
    <p:extLst>
      <p:ext uri="{BB962C8B-B14F-4D97-AF65-F5344CB8AC3E}">
        <p14:creationId xmlns:p14="http://schemas.microsoft.com/office/powerpoint/2010/main" val="3496863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319A6B4-0440-45FD-9178-7AFC135AF2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901C4990-7153-4682-8616-6CE5BEB795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80DBB001-D343-4C78-8DCE-AFCC0C9A08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9EBDB2-8295-41BB-8061-84AFE5E10BE0}" type="datetimeFigureOut">
              <a:rPr lang="nl-BE" smtClean="0"/>
              <a:t>21/03/2020</a:t>
            </a:fld>
            <a:endParaRPr lang="nl-BE"/>
          </a:p>
        </p:txBody>
      </p:sp>
      <p:sp>
        <p:nvSpPr>
          <p:cNvPr id="5" name="Tijdelijke aanduiding voor voettekst 4">
            <a:extLst>
              <a:ext uri="{FF2B5EF4-FFF2-40B4-BE49-F238E27FC236}">
                <a16:creationId xmlns:a16="http://schemas.microsoft.com/office/drawing/2014/main" id="{CD9397AE-2777-4AFC-8409-8931A2B6DB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a:extLst>
              <a:ext uri="{FF2B5EF4-FFF2-40B4-BE49-F238E27FC236}">
                <a16:creationId xmlns:a16="http://schemas.microsoft.com/office/drawing/2014/main" id="{90384A95-EDE5-4D49-8674-6E1971A3F7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21A652-4EB3-4172-BD59-D35FB37B3241}" type="slidenum">
              <a:rPr lang="nl-BE" smtClean="0"/>
              <a:t>‹nr.›</a:t>
            </a:fld>
            <a:endParaRPr lang="nl-BE"/>
          </a:p>
        </p:txBody>
      </p:sp>
    </p:spTree>
    <p:extLst>
      <p:ext uri="{BB962C8B-B14F-4D97-AF65-F5344CB8AC3E}">
        <p14:creationId xmlns:p14="http://schemas.microsoft.com/office/powerpoint/2010/main" val="2743893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1.xml"/><Relationship Id="rId5" Type="http://schemas.openxmlformats.org/officeDocument/2006/relationships/image" Target="../media/image10.jp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2" Type="http://schemas.openxmlformats.org/officeDocument/2006/relationships/hyperlink" Target="https://www.youtube.com/watch?v=r4K6L9zD0Xk"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1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1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 Id="rId4" Type="http://schemas.openxmlformats.org/officeDocument/2006/relationships/image" Target="../media/image31.jpg"/></Relationships>
</file>

<file path=ppt/slides/_rels/slide1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1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2.xml"/><Relationship Id="rId5" Type="http://schemas.openxmlformats.org/officeDocument/2006/relationships/image" Target="../media/image49.jpg"/><Relationship Id="rId4" Type="http://schemas.openxmlformats.org/officeDocument/2006/relationships/image" Target="../media/image48.jpg"/></Relationships>
</file>

<file path=ppt/slides/_rels/slide2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7.jpg"/><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3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D63B4A-F9A4-47CD-892E-B3F7AE3C7117}"/>
              </a:ext>
            </a:extLst>
          </p:cNvPr>
          <p:cNvSpPr>
            <a:spLocks noGrp="1"/>
          </p:cNvSpPr>
          <p:nvPr>
            <p:ph type="ctrTitle"/>
          </p:nvPr>
        </p:nvSpPr>
        <p:spPr>
          <a:xfrm>
            <a:off x="1524000" y="1122363"/>
            <a:ext cx="9486900" cy="681037"/>
          </a:xfrm>
        </p:spPr>
        <p:txBody>
          <a:bodyPr>
            <a:normAutofit fontScale="90000"/>
          </a:bodyPr>
          <a:lstStyle/>
          <a:p>
            <a:r>
              <a:rPr lang="nl-BE" dirty="0"/>
              <a:t>Een virtuele lente-wandeling</a:t>
            </a:r>
          </a:p>
        </p:txBody>
      </p:sp>
      <p:sp>
        <p:nvSpPr>
          <p:cNvPr id="3" name="Ondertitel 2">
            <a:extLst>
              <a:ext uri="{FF2B5EF4-FFF2-40B4-BE49-F238E27FC236}">
                <a16:creationId xmlns:a16="http://schemas.microsoft.com/office/drawing/2014/main" id="{4D7B78E4-D443-42B4-87CC-F8AF388730BA}"/>
              </a:ext>
            </a:extLst>
          </p:cNvPr>
          <p:cNvSpPr>
            <a:spLocks noGrp="1"/>
          </p:cNvSpPr>
          <p:nvPr>
            <p:ph type="subTitle" idx="1"/>
          </p:nvPr>
        </p:nvSpPr>
        <p:spPr>
          <a:xfrm>
            <a:off x="1524000" y="2184400"/>
            <a:ext cx="9144000" cy="3073400"/>
          </a:xfrm>
        </p:spPr>
        <p:txBody>
          <a:bodyPr/>
          <a:lstStyle/>
          <a:p>
            <a:r>
              <a:rPr lang="nl-BE" dirty="0"/>
              <a:t>Samen gaan we een lente-wandeling maken. </a:t>
            </a:r>
            <a:br>
              <a:rPr lang="nl-BE" dirty="0"/>
            </a:br>
            <a:r>
              <a:rPr lang="nl-BE" dirty="0"/>
              <a:t>Ik wil je heel graag tonen wat je allemaal kan zien nu het lente is. </a:t>
            </a:r>
          </a:p>
          <a:p>
            <a:endParaRPr lang="nl-BE" dirty="0"/>
          </a:p>
          <a:p>
            <a:r>
              <a:rPr lang="nl-BE" dirty="0"/>
              <a:t>Doe je wandelschoenen al maar aan en begin alvast te stappen. </a:t>
            </a:r>
          </a:p>
          <a:p>
            <a:r>
              <a:rPr lang="nl-BE" dirty="0"/>
              <a:t>(stap maar enkele rondjes rond de tafel)</a:t>
            </a:r>
          </a:p>
          <a:p>
            <a:endParaRPr lang="nl-BE" dirty="0"/>
          </a:p>
        </p:txBody>
      </p:sp>
      <p:pic>
        <p:nvPicPr>
          <p:cNvPr id="5" name="Afbeelding 4">
            <a:extLst>
              <a:ext uri="{FF2B5EF4-FFF2-40B4-BE49-F238E27FC236}">
                <a16:creationId xmlns:a16="http://schemas.microsoft.com/office/drawing/2014/main" id="{E41F5D66-8574-4409-AC76-B7C9C87D3A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1200" y="4318000"/>
            <a:ext cx="3149600" cy="2362200"/>
          </a:xfrm>
          <a:prstGeom prst="rect">
            <a:avLst/>
          </a:prstGeom>
        </p:spPr>
      </p:pic>
    </p:spTree>
    <p:extLst>
      <p:ext uri="{BB962C8B-B14F-4D97-AF65-F5344CB8AC3E}">
        <p14:creationId xmlns:p14="http://schemas.microsoft.com/office/powerpoint/2010/main" val="3001091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B322C4-0024-4873-B587-CF7CC38AC734}"/>
              </a:ext>
            </a:extLst>
          </p:cNvPr>
          <p:cNvSpPr>
            <a:spLocks noGrp="1"/>
          </p:cNvSpPr>
          <p:nvPr>
            <p:ph type="title"/>
          </p:nvPr>
        </p:nvSpPr>
        <p:spPr/>
        <p:txBody>
          <a:bodyPr>
            <a:normAutofit fontScale="90000"/>
          </a:bodyPr>
          <a:lstStyle/>
          <a:p>
            <a:pPr algn="ctr"/>
            <a:r>
              <a:rPr lang="nl-BE" dirty="0"/>
              <a:t>Lente is 1 van de 4 seizoenen</a:t>
            </a:r>
            <a:br>
              <a:rPr lang="nl-BE" dirty="0"/>
            </a:br>
            <a:r>
              <a:rPr lang="nl-BE" sz="2400" dirty="0"/>
              <a:t>(je hebt ook nog zomer, herfst en winter)</a:t>
            </a:r>
            <a:br>
              <a:rPr lang="nl-BE" sz="2400" dirty="0"/>
            </a:br>
            <a:br>
              <a:rPr lang="nl-BE" sz="2400" dirty="0"/>
            </a:br>
            <a:r>
              <a:rPr lang="nl-BE" sz="2800" dirty="0"/>
              <a:t>Waar op deze foto zie je de boom in de lente ? </a:t>
            </a:r>
            <a:endParaRPr lang="nl-BE" dirty="0"/>
          </a:p>
        </p:txBody>
      </p:sp>
      <p:pic>
        <p:nvPicPr>
          <p:cNvPr id="5" name="Tijdelijke aanduiding voor inhoud 4">
            <a:extLst>
              <a:ext uri="{FF2B5EF4-FFF2-40B4-BE49-F238E27FC236}">
                <a16:creationId xmlns:a16="http://schemas.microsoft.com/office/drawing/2014/main" id="{EA3FD35C-FD77-43D8-BDB7-5FECCE57349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78300" y="1844676"/>
            <a:ext cx="4064000" cy="4064000"/>
          </a:xfrm>
        </p:spPr>
      </p:pic>
    </p:spTree>
    <p:extLst>
      <p:ext uri="{BB962C8B-B14F-4D97-AF65-F5344CB8AC3E}">
        <p14:creationId xmlns:p14="http://schemas.microsoft.com/office/powerpoint/2010/main" val="323620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5FE8A5ED-D389-44FC-806B-6E1C967F320F}"/>
              </a:ext>
            </a:extLst>
          </p:cNvPr>
          <p:cNvSpPr>
            <a:spLocks noGrp="1"/>
          </p:cNvSpPr>
          <p:nvPr>
            <p:ph type="title"/>
          </p:nvPr>
        </p:nvSpPr>
        <p:spPr/>
        <p:txBody>
          <a:bodyPr>
            <a:normAutofit fontScale="90000"/>
          </a:bodyPr>
          <a:lstStyle/>
          <a:p>
            <a:pPr algn="ctr"/>
            <a:br>
              <a:rPr lang="nl-BE" sz="4000" dirty="0"/>
            </a:br>
            <a:br>
              <a:rPr lang="nl-BE" sz="4000" dirty="0"/>
            </a:br>
            <a:br>
              <a:rPr lang="nl-BE" sz="4000" dirty="0"/>
            </a:br>
            <a:br>
              <a:rPr lang="nl-BE" sz="4000" dirty="0"/>
            </a:br>
            <a:r>
              <a:rPr lang="nl-BE" sz="6700" dirty="0"/>
              <a:t>De lente begint op </a:t>
            </a:r>
            <a:r>
              <a:rPr lang="nl-BE" sz="6700" dirty="0">
                <a:solidFill>
                  <a:srgbClr val="92D050"/>
                </a:solidFill>
              </a:rPr>
              <a:t>21 maart. </a:t>
            </a:r>
            <a:br>
              <a:rPr lang="nl-BE" sz="4000" dirty="0">
                <a:solidFill>
                  <a:srgbClr val="92D050"/>
                </a:solidFill>
              </a:rPr>
            </a:br>
            <a:br>
              <a:rPr lang="nl-BE" sz="4000" dirty="0">
                <a:solidFill>
                  <a:srgbClr val="92D050"/>
                </a:solidFill>
              </a:rPr>
            </a:br>
            <a:r>
              <a:rPr lang="nl-BE" sz="4000" dirty="0"/>
              <a:t>De zon gaat steeds meer schijnen. Alle planten, bomen en bloemen gaan weer groeien en bloeien. </a:t>
            </a:r>
            <a:br>
              <a:rPr lang="nl-BE" sz="4000" dirty="0"/>
            </a:br>
            <a:r>
              <a:rPr lang="nl-BE" sz="4000" dirty="0"/>
              <a:t>In de lente zie je ook veel jonge dieren. </a:t>
            </a:r>
            <a:endParaRPr lang="nl-BE" sz="4000" dirty="0">
              <a:solidFill>
                <a:srgbClr val="92D050"/>
              </a:solidFill>
            </a:endParaRPr>
          </a:p>
        </p:txBody>
      </p:sp>
    </p:spTree>
    <p:extLst>
      <p:ext uri="{BB962C8B-B14F-4D97-AF65-F5344CB8AC3E}">
        <p14:creationId xmlns:p14="http://schemas.microsoft.com/office/powerpoint/2010/main" val="801197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E9A917-8811-4C23-AF58-FA775361E6F4}"/>
              </a:ext>
            </a:extLst>
          </p:cNvPr>
          <p:cNvSpPr>
            <a:spLocks noGrp="1"/>
          </p:cNvSpPr>
          <p:nvPr>
            <p:ph type="title"/>
          </p:nvPr>
        </p:nvSpPr>
        <p:spPr/>
        <p:txBody>
          <a:bodyPr/>
          <a:lstStyle/>
          <a:p>
            <a:pPr algn="ctr"/>
            <a:r>
              <a:rPr lang="nl-BE" dirty="0"/>
              <a:t>In de lente zie je veel bloemen boven de grond komen. </a:t>
            </a:r>
          </a:p>
        </p:txBody>
      </p:sp>
      <p:sp>
        <p:nvSpPr>
          <p:cNvPr id="3" name="Tijdelijke aanduiding voor inhoud 2">
            <a:extLst>
              <a:ext uri="{FF2B5EF4-FFF2-40B4-BE49-F238E27FC236}">
                <a16:creationId xmlns:a16="http://schemas.microsoft.com/office/drawing/2014/main" id="{EF8F575C-A19F-4DE3-A914-A65D4DC86E8F}"/>
              </a:ext>
            </a:extLst>
          </p:cNvPr>
          <p:cNvSpPr>
            <a:spLocks noGrp="1"/>
          </p:cNvSpPr>
          <p:nvPr>
            <p:ph idx="1"/>
          </p:nvPr>
        </p:nvSpPr>
        <p:spPr/>
        <p:txBody>
          <a:bodyPr/>
          <a:lstStyle/>
          <a:p>
            <a:pPr marL="0" indent="0" algn="ctr">
              <a:buNone/>
            </a:pPr>
            <a:r>
              <a:rPr lang="nl-BE" dirty="0"/>
              <a:t>Volgende bloemen ken je misschien. Dit zijn knol- en bolgewassen. </a:t>
            </a:r>
          </a:p>
          <a:p>
            <a:pPr marL="0" indent="0" algn="ctr">
              <a:buNone/>
            </a:pPr>
            <a:endParaRPr lang="nl-BE" dirty="0"/>
          </a:p>
          <a:p>
            <a:pPr marL="0" indent="0" algn="ctr">
              <a:buNone/>
            </a:pPr>
            <a:endParaRPr lang="nl-BE" dirty="0"/>
          </a:p>
          <a:p>
            <a:pPr marL="0" indent="0" algn="ctr">
              <a:buNone/>
            </a:pPr>
            <a:endParaRPr lang="nl-BE" dirty="0"/>
          </a:p>
          <a:p>
            <a:pPr marL="0" indent="0" algn="ctr">
              <a:buNone/>
            </a:pPr>
            <a:endParaRPr lang="nl-BE" dirty="0"/>
          </a:p>
          <a:p>
            <a:pPr marL="0" indent="0" algn="ctr">
              <a:buNone/>
            </a:pPr>
            <a:endParaRPr lang="nl-BE" dirty="0"/>
          </a:p>
          <a:p>
            <a:pPr marL="0" indent="0" algn="ctr">
              <a:buNone/>
            </a:pPr>
            <a:endParaRPr lang="nl-BE" dirty="0"/>
          </a:p>
          <a:p>
            <a:pPr marL="0" indent="0" algn="ctr">
              <a:buNone/>
            </a:pPr>
            <a:r>
              <a:rPr lang="nl-BE" dirty="0"/>
              <a:t>krokus                  narcis                tulp                         hyacint</a:t>
            </a:r>
          </a:p>
        </p:txBody>
      </p:sp>
      <p:pic>
        <p:nvPicPr>
          <p:cNvPr id="5" name="Afbeelding 4">
            <a:extLst>
              <a:ext uri="{FF2B5EF4-FFF2-40B4-BE49-F238E27FC236}">
                <a16:creationId xmlns:a16="http://schemas.microsoft.com/office/drawing/2014/main" id="{742A60CB-C843-4ED8-AC9B-592D76F965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1675" y="2566035"/>
            <a:ext cx="2549525" cy="2549525"/>
          </a:xfrm>
          <a:prstGeom prst="rect">
            <a:avLst/>
          </a:prstGeom>
        </p:spPr>
      </p:pic>
      <p:pic>
        <p:nvPicPr>
          <p:cNvPr id="7" name="Afbeelding 6">
            <a:extLst>
              <a:ext uri="{FF2B5EF4-FFF2-40B4-BE49-F238E27FC236}">
                <a16:creationId xmlns:a16="http://schemas.microsoft.com/office/drawing/2014/main" id="{9C9E7F69-CD7C-4BC8-A3F7-0B3B74E02B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431" y="3556000"/>
            <a:ext cx="2339340" cy="1559560"/>
          </a:xfrm>
          <a:prstGeom prst="rect">
            <a:avLst/>
          </a:prstGeom>
        </p:spPr>
      </p:pic>
      <p:pic>
        <p:nvPicPr>
          <p:cNvPr id="9" name="Afbeelding 8">
            <a:extLst>
              <a:ext uri="{FF2B5EF4-FFF2-40B4-BE49-F238E27FC236}">
                <a16:creationId xmlns:a16="http://schemas.microsoft.com/office/drawing/2014/main" id="{2FB90C9B-8A30-4E4D-9E07-C4C0011BAE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12514" y="3698971"/>
            <a:ext cx="2096756" cy="1416589"/>
          </a:xfrm>
          <a:prstGeom prst="rect">
            <a:avLst/>
          </a:prstGeom>
        </p:spPr>
      </p:pic>
      <p:pic>
        <p:nvPicPr>
          <p:cNvPr id="11" name="Afbeelding 10">
            <a:extLst>
              <a:ext uri="{FF2B5EF4-FFF2-40B4-BE49-F238E27FC236}">
                <a16:creationId xmlns:a16="http://schemas.microsoft.com/office/drawing/2014/main" id="{0B5ADC79-CD00-4029-8E9C-0B4BC4804B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22352" y="3556000"/>
            <a:ext cx="2399323" cy="1559560"/>
          </a:xfrm>
          <a:prstGeom prst="rect">
            <a:avLst/>
          </a:prstGeom>
        </p:spPr>
      </p:pic>
    </p:spTree>
    <p:extLst>
      <p:ext uri="{BB962C8B-B14F-4D97-AF65-F5344CB8AC3E}">
        <p14:creationId xmlns:p14="http://schemas.microsoft.com/office/powerpoint/2010/main" val="1664713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EFD830-64B9-4F11-9F38-A9C9C1BD2B86}"/>
              </a:ext>
            </a:extLst>
          </p:cNvPr>
          <p:cNvSpPr>
            <a:spLocks noGrp="1"/>
          </p:cNvSpPr>
          <p:nvPr>
            <p:ph type="ctrTitle"/>
          </p:nvPr>
        </p:nvSpPr>
        <p:spPr/>
        <p:txBody>
          <a:bodyPr/>
          <a:lstStyle/>
          <a:p>
            <a:pPr algn="ctr"/>
            <a:r>
              <a:rPr lang="nl-BE" dirty="0"/>
              <a:t> </a:t>
            </a:r>
          </a:p>
        </p:txBody>
      </p:sp>
      <p:sp>
        <p:nvSpPr>
          <p:cNvPr id="6" name="Ondertitel 5">
            <a:extLst>
              <a:ext uri="{FF2B5EF4-FFF2-40B4-BE49-F238E27FC236}">
                <a16:creationId xmlns:a16="http://schemas.microsoft.com/office/drawing/2014/main" id="{D447856B-384C-49A8-A276-B4553C12E738}"/>
              </a:ext>
            </a:extLst>
          </p:cNvPr>
          <p:cNvSpPr>
            <a:spLocks noGrp="1"/>
          </p:cNvSpPr>
          <p:nvPr>
            <p:ph type="subTitle" idx="1"/>
          </p:nvPr>
        </p:nvSpPr>
        <p:spPr>
          <a:xfrm>
            <a:off x="1524000" y="503238"/>
            <a:ext cx="9144000" cy="1655762"/>
          </a:xfrm>
        </p:spPr>
        <p:txBody>
          <a:bodyPr>
            <a:noAutofit/>
          </a:bodyPr>
          <a:lstStyle/>
          <a:p>
            <a:r>
              <a:rPr lang="nl-BE" sz="2800" dirty="0"/>
              <a:t>Je ziet ook deze kruidachtige planten. </a:t>
            </a:r>
          </a:p>
          <a:p>
            <a:endParaRPr lang="nl-BE" sz="2800" dirty="0"/>
          </a:p>
          <a:p>
            <a:endParaRPr lang="nl-BE" sz="2800" dirty="0"/>
          </a:p>
          <a:p>
            <a:endParaRPr lang="nl-BE" sz="2800" dirty="0"/>
          </a:p>
          <a:p>
            <a:endParaRPr lang="nl-BE" sz="2800" dirty="0"/>
          </a:p>
          <a:p>
            <a:r>
              <a:rPr lang="nl-BE" sz="2800" dirty="0"/>
              <a:t>madeliefje           paardenbloem</a:t>
            </a:r>
          </a:p>
          <a:p>
            <a:r>
              <a:rPr lang="nl-BE" sz="2000" dirty="0"/>
              <a:t>Met het madeliefje kan je een mooie ketting maken. Probeer maar eens</a:t>
            </a:r>
            <a:r>
              <a:rPr lang="nl-BE" sz="2800" dirty="0"/>
              <a:t>. </a:t>
            </a:r>
            <a:r>
              <a:rPr lang="nl-BE" sz="2000" dirty="0"/>
              <a:t>Maak een klein gaatje in de stengel en steek er de stengel van de andere bloem door, ga zo verder totdat je een lange ketting hebt.  </a:t>
            </a:r>
          </a:p>
          <a:p>
            <a:endParaRPr lang="nl-BE" sz="2800" dirty="0"/>
          </a:p>
        </p:txBody>
      </p:sp>
      <p:pic>
        <p:nvPicPr>
          <p:cNvPr id="8" name="Afbeelding 7">
            <a:extLst>
              <a:ext uri="{FF2B5EF4-FFF2-40B4-BE49-F238E27FC236}">
                <a16:creationId xmlns:a16="http://schemas.microsoft.com/office/drawing/2014/main" id="{D1977987-524C-40DC-88C5-CCD2013DA9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1500" y="1316566"/>
            <a:ext cx="2527300" cy="1684867"/>
          </a:xfrm>
          <a:prstGeom prst="rect">
            <a:avLst/>
          </a:prstGeom>
        </p:spPr>
      </p:pic>
      <p:pic>
        <p:nvPicPr>
          <p:cNvPr id="10" name="Afbeelding 9">
            <a:extLst>
              <a:ext uri="{FF2B5EF4-FFF2-40B4-BE49-F238E27FC236}">
                <a16:creationId xmlns:a16="http://schemas.microsoft.com/office/drawing/2014/main" id="{392B9163-2E07-488A-9597-274387FB8C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5500" y="1109662"/>
            <a:ext cx="2906259" cy="1891771"/>
          </a:xfrm>
          <a:prstGeom prst="rect">
            <a:avLst/>
          </a:prstGeom>
        </p:spPr>
      </p:pic>
      <p:pic>
        <p:nvPicPr>
          <p:cNvPr id="12" name="Afbeelding 11">
            <a:extLst>
              <a:ext uri="{FF2B5EF4-FFF2-40B4-BE49-F238E27FC236}">
                <a16:creationId xmlns:a16="http://schemas.microsoft.com/office/drawing/2014/main" id="{2A20E87A-AD20-44CA-BB13-4B07698DB9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11500" y="4551319"/>
            <a:ext cx="1828800" cy="1980230"/>
          </a:xfrm>
          <a:prstGeom prst="rect">
            <a:avLst/>
          </a:prstGeom>
        </p:spPr>
      </p:pic>
      <p:pic>
        <p:nvPicPr>
          <p:cNvPr id="14" name="Afbeelding 13">
            <a:extLst>
              <a:ext uri="{FF2B5EF4-FFF2-40B4-BE49-F238E27FC236}">
                <a16:creationId xmlns:a16="http://schemas.microsoft.com/office/drawing/2014/main" id="{5673B5E7-F3FC-4515-AFB3-CA965AD3AE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2900" y="4699528"/>
            <a:ext cx="2758723" cy="1655234"/>
          </a:xfrm>
          <a:prstGeom prst="rect">
            <a:avLst/>
          </a:prstGeom>
        </p:spPr>
      </p:pic>
    </p:spTree>
    <p:extLst>
      <p:ext uri="{BB962C8B-B14F-4D97-AF65-F5344CB8AC3E}">
        <p14:creationId xmlns:p14="http://schemas.microsoft.com/office/powerpoint/2010/main" val="13261538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B9C104-851A-4A11-8909-00465FD0EAE8}"/>
              </a:ext>
            </a:extLst>
          </p:cNvPr>
          <p:cNvSpPr>
            <a:spLocks noGrp="1"/>
          </p:cNvSpPr>
          <p:nvPr>
            <p:ph type="title"/>
          </p:nvPr>
        </p:nvSpPr>
        <p:spPr/>
        <p:txBody>
          <a:bodyPr/>
          <a:lstStyle/>
          <a:p>
            <a:pPr algn="ctr"/>
            <a:r>
              <a:rPr lang="nl-BE" dirty="0"/>
              <a:t>In sommige tuinen zie je ook struiken met bloemen. </a:t>
            </a:r>
          </a:p>
        </p:txBody>
      </p:sp>
      <p:sp>
        <p:nvSpPr>
          <p:cNvPr id="3" name="Tijdelijke aanduiding voor inhoud 2">
            <a:extLst>
              <a:ext uri="{FF2B5EF4-FFF2-40B4-BE49-F238E27FC236}">
                <a16:creationId xmlns:a16="http://schemas.microsoft.com/office/drawing/2014/main" id="{8409833C-EE5F-4EC6-BDA2-F4B9ADF823C5}"/>
              </a:ext>
            </a:extLst>
          </p:cNvPr>
          <p:cNvSpPr>
            <a:spLocks noGrp="1"/>
          </p:cNvSpPr>
          <p:nvPr>
            <p:ph idx="1"/>
          </p:nvPr>
        </p:nvSpPr>
        <p:spPr/>
        <p:txBody>
          <a:bodyPr/>
          <a:lstStyle/>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r>
              <a:rPr lang="nl-BE" dirty="0"/>
              <a:t>          forsythia                           magnolia                       stermagnolia   </a:t>
            </a:r>
          </a:p>
        </p:txBody>
      </p:sp>
      <p:pic>
        <p:nvPicPr>
          <p:cNvPr id="5" name="Afbeelding 4">
            <a:extLst>
              <a:ext uri="{FF2B5EF4-FFF2-40B4-BE49-F238E27FC236}">
                <a16:creationId xmlns:a16="http://schemas.microsoft.com/office/drawing/2014/main" id="{FFA7CDBB-2538-478E-9266-5926E60E56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4900" y="2032000"/>
            <a:ext cx="2794000" cy="2794000"/>
          </a:xfrm>
          <a:prstGeom prst="rect">
            <a:avLst/>
          </a:prstGeom>
        </p:spPr>
      </p:pic>
      <p:pic>
        <p:nvPicPr>
          <p:cNvPr id="7" name="Afbeelding 6">
            <a:extLst>
              <a:ext uri="{FF2B5EF4-FFF2-40B4-BE49-F238E27FC236}">
                <a16:creationId xmlns:a16="http://schemas.microsoft.com/office/drawing/2014/main" id="{78B48C01-9568-468D-A190-BBD214CE3E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5276" y="1579590"/>
            <a:ext cx="2908024" cy="3152448"/>
          </a:xfrm>
          <a:prstGeom prst="rect">
            <a:avLst/>
          </a:prstGeom>
        </p:spPr>
      </p:pic>
      <p:pic>
        <p:nvPicPr>
          <p:cNvPr id="9" name="Afbeelding 8">
            <a:extLst>
              <a:ext uri="{FF2B5EF4-FFF2-40B4-BE49-F238E27FC236}">
                <a16:creationId xmlns:a16="http://schemas.microsoft.com/office/drawing/2014/main" id="{804B000C-BB4F-4B93-8184-01BD151D17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99676" y="1690688"/>
            <a:ext cx="3041350" cy="3041350"/>
          </a:xfrm>
          <a:prstGeom prst="rect">
            <a:avLst/>
          </a:prstGeom>
        </p:spPr>
      </p:pic>
    </p:spTree>
    <p:extLst>
      <p:ext uri="{BB962C8B-B14F-4D97-AF65-F5344CB8AC3E}">
        <p14:creationId xmlns:p14="http://schemas.microsoft.com/office/powerpoint/2010/main" val="71112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F1B9A1-F415-4962-A2AC-FD4BBCEB8454}"/>
              </a:ext>
            </a:extLst>
          </p:cNvPr>
          <p:cNvSpPr>
            <a:spLocks noGrp="1"/>
          </p:cNvSpPr>
          <p:nvPr>
            <p:ph type="title"/>
          </p:nvPr>
        </p:nvSpPr>
        <p:spPr/>
        <p:txBody>
          <a:bodyPr/>
          <a:lstStyle/>
          <a:p>
            <a:pPr algn="ctr"/>
            <a:r>
              <a:rPr lang="nl-BE" dirty="0"/>
              <a:t>Maar ook aan de bomen worden de knoppen steeds dikker. </a:t>
            </a:r>
          </a:p>
        </p:txBody>
      </p:sp>
      <p:sp>
        <p:nvSpPr>
          <p:cNvPr id="3" name="Tijdelijke aanduiding voor inhoud 2">
            <a:extLst>
              <a:ext uri="{FF2B5EF4-FFF2-40B4-BE49-F238E27FC236}">
                <a16:creationId xmlns:a16="http://schemas.microsoft.com/office/drawing/2014/main" id="{59CFBD99-CA5A-4EEC-A3B5-366CAB770F6A}"/>
              </a:ext>
            </a:extLst>
          </p:cNvPr>
          <p:cNvSpPr>
            <a:spLocks noGrp="1"/>
          </p:cNvSpPr>
          <p:nvPr>
            <p:ph idx="1"/>
          </p:nvPr>
        </p:nvSpPr>
        <p:spPr/>
        <p:txBody>
          <a:bodyPr/>
          <a:lstStyle/>
          <a:p>
            <a:pPr marL="0" indent="0" algn="ctr">
              <a:buNone/>
            </a:pPr>
            <a:r>
              <a:rPr lang="nl-BE" dirty="0"/>
              <a:t>Uit sommige knoppen komen nieuwe blaadjes en uit andere knoppen komen bloemen (bloesems). Bloemen aan de bomen zijn erg belangrijk, want uit de bloemen groeien later de nieuwe vruchten (vb. appel, peer, pruim, kers, …)</a:t>
            </a:r>
          </a:p>
        </p:txBody>
      </p:sp>
      <p:pic>
        <p:nvPicPr>
          <p:cNvPr id="5" name="Afbeelding 4">
            <a:extLst>
              <a:ext uri="{FF2B5EF4-FFF2-40B4-BE49-F238E27FC236}">
                <a16:creationId xmlns:a16="http://schemas.microsoft.com/office/drawing/2014/main" id="{F22B5EEC-B3FF-4347-B9F3-D425176FF1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5460" y="3690620"/>
            <a:ext cx="2926080" cy="2194560"/>
          </a:xfrm>
          <a:prstGeom prst="rect">
            <a:avLst/>
          </a:prstGeom>
        </p:spPr>
      </p:pic>
      <p:pic>
        <p:nvPicPr>
          <p:cNvPr id="7" name="Afbeelding 6">
            <a:extLst>
              <a:ext uri="{FF2B5EF4-FFF2-40B4-BE49-F238E27FC236}">
                <a16:creationId xmlns:a16="http://schemas.microsoft.com/office/drawing/2014/main" id="{EDBE3078-E6BE-4644-9AD1-40E1A273E5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1718" y="3949700"/>
            <a:ext cx="4066582" cy="1445896"/>
          </a:xfrm>
          <a:prstGeom prst="rect">
            <a:avLst/>
          </a:prstGeom>
        </p:spPr>
      </p:pic>
      <p:pic>
        <p:nvPicPr>
          <p:cNvPr id="9" name="Afbeelding 8">
            <a:extLst>
              <a:ext uri="{FF2B5EF4-FFF2-40B4-BE49-F238E27FC236}">
                <a16:creationId xmlns:a16="http://schemas.microsoft.com/office/drawing/2014/main" id="{65FBBF95-824E-4C83-BCC1-4937616C0E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7982" y="3144520"/>
            <a:ext cx="2982978" cy="3167380"/>
          </a:xfrm>
          <a:prstGeom prst="rect">
            <a:avLst/>
          </a:prstGeom>
        </p:spPr>
      </p:pic>
    </p:spTree>
    <p:extLst>
      <p:ext uri="{BB962C8B-B14F-4D97-AF65-F5344CB8AC3E}">
        <p14:creationId xmlns:p14="http://schemas.microsoft.com/office/powerpoint/2010/main" val="3005995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1F0721-D493-428D-95D7-AC3C06FE39AA}"/>
              </a:ext>
            </a:extLst>
          </p:cNvPr>
          <p:cNvSpPr>
            <a:spLocks noGrp="1"/>
          </p:cNvSpPr>
          <p:nvPr>
            <p:ph type="title"/>
          </p:nvPr>
        </p:nvSpPr>
        <p:spPr/>
        <p:txBody>
          <a:bodyPr/>
          <a:lstStyle/>
          <a:p>
            <a:pPr algn="ctr"/>
            <a:r>
              <a:rPr lang="nl-BE" dirty="0"/>
              <a:t>Vergeet zeker niet om eens aan de bloemen te ruiken </a:t>
            </a:r>
            <a:r>
              <a:rPr lang="nl-BE" sz="2400" dirty="0"/>
              <a:t>(doe maar !)</a:t>
            </a:r>
            <a:endParaRPr lang="nl-BE" dirty="0"/>
          </a:p>
        </p:txBody>
      </p:sp>
      <p:pic>
        <p:nvPicPr>
          <p:cNvPr id="5" name="Tijdelijke aanduiding voor inhoud 4">
            <a:extLst>
              <a:ext uri="{FF2B5EF4-FFF2-40B4-BE49-F238E27FC236}">
                <a16:creationId xmlns:a16="http://schemas.microsoft.com/office/drawing/2014/main" id="{03B83D3D-3ACA-4366-BD97-D95BCEC659A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8095"/>
          <a:stretch/>
        </p:blipFill>
        <p:spPr>
          <a:xfrm>
            <a:off x="2882900" y="1783874"/>
            <a:ext cx="6299200" cy="4159726"/>
          </a:xfrm>
        </p:spPr>
      </p:pic>
    </p:spTree>
    <p:extLst>
      <p:ext uri="{BB962C8B-B14F-4D97-AF65-F5344CB8AC3E}">
        <p14:creationId xmlns:p14="http://schemas.microsoft.com/office/powerpoint/2010/main" val="473281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DCD182-C8FC-4C0A-A7F5-84CDEB30DF70}"/>
              </a:ext>
            </a:extLst>
          </p:cNvPr>
          <p:cNvSpPr>
            <a:spLocks noGrp="1"/>
          </p:cNvSpPr>
          <p:nvPr>
            <p:ph type="title"/>
          </p:nvPr>
        </p:nvSpPr>
        <p:spPr/>
        <p:txBody>
          <a:bodyPr>
            <a:normAutofit fontScale="90000"/>
          </a:bodyPr>
          <a:lstStyle/>
          <a:p>
            <a:pPr algn="ctr"/>
            <a:r>
              <a:rPr lang="nl-BE" dirty="0"/>
              <a:t>Aan sommige bomen zie je ook stuifmeel (pollen). </a:t>
            </a:r>
            <a:br>
              <a:rPr lang="nl-BE" dirty="0"/>
            </a:br>
            <a:r>
              <a:rPr lang="nl-BE" sz="2400" dirty="0"/>
              <a:t>Tik er maar eens tegen en je ziet gele korreltjes wegvliegen en misschien … hatsjie ! Sommige mensen zijn allergisch voor stuifmeel. </a:t>
            </a:r>
            <a:br>
              <a:rPr lang="nl-BE" sz="2400" dirty="0"/>
            </a:br>
            <a:r>
              <a:rPr lang="nl-BE" sz="2400" dirty="0"/>
              <a:t>Stuifmeel is voedsel voor de bijen. </a:t>
            </a:r>
            <a:endParaRPr lang="nl-BE" dirty="0"/>
          </a:p>
        </p:txBody>
      </p:sp>
      <p:sp>
        <p:nvSpPr>
          <p:cNvPr id="3" name="Tijdelijke aanduiding voor inhoud 2">
            <a:extLst>
              <a:ext uri="{FF2B5EF4-FFF2-40B4-BE49-F238E27FC236}">
                <a16:creationId xmlns:a16="http://schemas.microsoft.com/office/drawing/2014/main" id="{7250C8F6-3AF1-497B-A4EC-E4471F16DC14}"/>
              </a:ext>
            </a:extLst>
          </p:cNvPr>
          <p:cNvSpPr>
            <a:spLocks noGrp="1"/>
          </p:cNvSpPr>
          <p:nvPr>
            <p:ph idx="1"/>
          </p:nvPr>
        </p:nvSpPr>
        <p:spPr/>
        <p:txBody>
          <a:bodyPr>
            <a:normAutofit/>
          </a:bodyPr>
          <a:lstStyle/>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r>
              <a:rPr lang="nl-BE" dirty="0"/>
              <a:t>                    berk                                                   hazelaar</a:t>
            </a:r>
          </a:p>
          <a:p>
            <a:pPr marL="0" indent="0">
              <a:buNone/>
            </a:pPr>
            <a:r>
              <a:rPr lang="nl-BE" sz="1800" dirty="0"/>
              <a:t>              de boom met de witte schors                                            de boom met de gekrulde takken</a:t>
            </a:r>
          </a:p>
          <a:p>
            <a:pPr marL="0" indent="0">
              <a:buNone/>
            </a:pPr>
            <a:r>
              <a:rPr lang="nl-BE" sz="1800" dirty="0"/>
              <a:t>                                                                                                              deze takken worden vaak gebruikt als </a:t>
            </a:r>
            <a:r>
              <a:rPr lang="nl-BE" sz="1800" dirty="0" err="1"/>
              <a:t>paastak</a:t>
            </a:r>
            <a:endParaRPr lang="nl-BE" sz="1800"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sz="1800" dirty="0"/>
          </a:p>
        </p:txBody>
      </p:sp>
      <p:pic>
        <p:nvPicPr>
          <p:cNvPr id="7" name="Afbeelding 6">
            <a:extLst>
              <a:ext uri="{FF2B5EF4-FFF2-40B4-BE49-F238E27FC236}">
                <a16:creationId xmlns:a16="http://schemas.microsoft.com/office/drawing/2014/main" id="{AFE933A3-AD0C-4F98-A1A7-8928528783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425" y="1762125"/>
            <a:ext cx="5784941" cy="2327275"/>
          </a:xfrm>
          <a:prstGeom prst="rect">
            <a:avLst/>
          </a:prstGeom>
        </p:spPr>
      </p:pic>
      <p:pic>
        <p:nvPicPr>
          <p:cNvPr id="9" name="Afbeelding 8">
            <a:extLst>
              <a:ext uri="{FF2B5EF4-FFF2-40B4-BE49-F238E27FC236}">
                <a16:creationId xmlns:a16="http://schemas.microsoft.com/office/drawing/2014/main" id="{FAA04658-5F20-4891-916D-FF9CAE2240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2906" y="1799978"/>
            <a:ext cx="4066993" cy="2277516"/>
          </a:xfrm>
          <a:prstGeom prst="rect">
            <a:avLst/>
          </a:prstGeom>
        </p:spPr>
      </p:pic>
    </p:spTree>
    <p:extLst>
      <p:ext uri="{BB962C8B-B14F-4D97-AF65-F5344CB8AC3E}">
        <p14:creationId xmlns:p14="http://schemas.microsoft.com/office/powerpoint/2010/main" val="1822012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5F879B5D-67B3-4C03-9489-7AA097E10342}"/>
              </a:ext>
            </a:extLst>
          </p:cNvPr>
          <p:cNvSpPr>
            <a:spLocks noGrp="1"/>
          </p:cNvSpPr>
          <p:nvPr>
            <p:ph idx="1"/>
          </p:nvPr>
        </p:nvSpPr>
        <p:spPr/>
        <p:txBody>
          <a:bodyPr/>
          <a:lstStyle/>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r>
              <a:rPr lang="nl-BE" dirty="0"/>
              <a:t>        els                                                     wilg</a:t>
            </a:r>
          </a:p>
          <a:p>
            <a:pPr marL="0" indent="0">
              <a:buNone/>
            </a:pPr>
            <a:r>
              <a:rPr lang="nl-BE" sz="1800" dirty="0"/>
              <a:t>Deze boom heeft zwarte vruchten </a:t>
            </a:r>
          </a:p>
          <a:p>
            <a:pPr marL="0" indent="0">
              <a:buNone/>
            </a:pPr>
            <a:r>
              <a:rPr lang="nl-BE" sz="1800" dirty="0"/>
              <a:t>die lijken </a:t>
            </a:r>
            <a:r>
              <a:rPr lang="nl-BE" sz="1800"/>
              <a:t>op hele kleine </a:t>
            </a:r>
            <a:r>
              <a:rPr lang="nl-BE" sz="1800" dirty="0"/>
              <a:t>dennenappels. </a:t>
            </a:r>
          </a:p>
        </p:txBody>
      </p:sp>
      <p:pic>
        <p:nvPicPr>
          <p:cNvPr id="5" name="Afbeelding 4">
            <a:extLst>
              <a:ext uri="{FF2B5EF4-FFF2-40B4-BE49-F238E27FC236}">
                <a16:creationId xmlns:a16="http://schemas.microsoft.com/office/drawing/2014/main" id="{8EFBEB21-4767-4EAB-AD12-469254BD16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716" y="1800458"/>
            <a:ext cx="4075684" cy="2891938"/>
          </a:xfrm>
          <a:prstGeom prst="rect">
            <a:avLst/>
          </a:prstGeom>
        </p:spPr>
      </p:pic>
      <p:pic>
        <p:nvPicPr>
          <p:cNvPr id="7" name="Afbeelding 6">
            <a:extLst>
              <a:ext uri="{FF2B5EF4-FFF2-40B4-BE49-F238E27FC236}">
                <a16:creationId xmlns:a16="http://schemas.microsoft.com/office/drawing/2014/main" id="{27CC47FB-0C95-471D-84A2-D2ADA77F59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9562" y="3000121"/>
            <a:ext cx="2809875" cy="1628775"/>
          </a:xfrm>
          <a:prstGeom prst="rect">
            <a:avLst/>
          </a:prstGeom>
        </p:spPr>
      </p:pic>
      <p:pic>
        <p:nvPicPr>
          <p:cNvPr id="9" name="Afbeelding 8">
            <a:extLst>
              <a:ext uri="{FF2B5EF4-FFF2-40B4-BE49-F238E27FC236}">
                <a16:creationId xmlns:a16="http://schemas.microsoft.com/office/drawing/2014/main" id="{4316A3CB-ED70-40D0-BF42-3501955A58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8921" y="1507640"/>
            <a:ext cx="2809874" cy="4385160"/>
          </a:xfrm>
          <a:prstGeom prst="rect">
            <a:avLst/>
          </a:prstGeom>
        </p:spPr>
      </p:pic>
    </p:spTree>
    <p:extLst>
      <p:ext uri="{BB962C8B-B14F-4D97-AF65-F5344CB8AC3E}">
        <p14:creationId xmlns:p14="http://schemas.microsoft.com/office/powerpoint/2010/main" val="3299217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9E6484-5006-4A6F-A6AC-36DB4D1C2B5E}"/>
              </a:ext>
            </a:extLst>
          </p:cNvPr>
          <p:cNvSpPr>
            <a:spLocks noGrp="1"/>
          </p:cNvSpPr>
          <p:nvPr>
            <p:ph type="title"/>
          </p:nvPr>
        </p:nvSpPr>
        <p:spPr/>
        <p:txBody>
          <a:bodyPr/>
          <a:lstStyle/>
          <a:p>
            <a:pPr algn="ctr"/>
            <a:r>
              <a:rPr lang="nl-BE" dirty="0"/>
              <a:t>Je kan ook weer vogels horen fluiten. </a:t>
            </a:r>
            <a:br>
              <a:rPr lang="nl-BE" dirty="0"/>
            </a:br>
            <a:r>
              <a:rPr lang="nl-BE" sz="2800" dirty="0"/>
              <a:t>Maak het maar eens heel stil en luister heel goed ! </a:t>
            </a:r>
            <a:endParaRPr lang="nl-BE" dirty="0"/>
          </a:p>
        </p:txBody>
      </p:sp>
      <p:sp>
        <p:nvSpPr>
          <p:cNvPr id="3" name="Tijdelijke aanduiding voor inhoud 2">
            <a:extLst>
              <a:ext uri="{FF2B5EF4-FFF2-40B4-BE49-F238E27FC236}">
                <a16:creationId xmlns:a16="http://schemas.microsoft.com/office/drawing/2014/main" id="{7EE38196-BA6E-4A92-A167-B45A7CD142A6}"/>
              </a:ext>
            </a:extLst>
          </p:cNvPr>
          <p:cNvSpPr>
            <a:spLocks noGrp="1"/>
          </p:cNvSpPr>
          <p:nvPr>
            <p:ph idx="1"/>
          </p:nvPr>
        </p:nvSpPr>
        <p:spPr/>
        <p:txBody>
          <a:bodyPr/>
          <a:lstStyle/>
          <a:p>
            <a:pPr marL="0" indent="0" algn="ctr">
              <a:buNone/>
            </a:pPr>
            <a:r>
              <a:rPr lang="nl-BE" dirty="0"/>
              <a:t> Zoek maar eens naar deze link op </a:t>
            </a:r>
            <a:r>
              <a:rPr lang="nl-BE" dirty="0" err="1"/>
              <a:t>youtube</a:t>
            </a:r>
            <a:r>
              <a:rPr lang="nl-BE" dirty="0"/>
              <a:t> en je kan het geluid van enkele vogels horen. </a:t>
            </a:r>
          </a:p>
          <a:p>
            <a:pPr marL="0" indent="0" algn="ctr">
              <a:buNone/>
            </a:pPr>
            <a:r>
              <a:rPr lang="nl-BE" dirty="0">
                <a:hlinkClick r:id="rId2"/>
              </a:rPr>
              <a:t>https://www.youtube.com/watch?v=r4K6L9zD0Xk</a:t>
            </a:r>
            <a:endParaRPr lang="nl-BE" dirty="0"/>
          </a:p>
          <a:p>
            <a:pPr marL="0" indent="0" algn="ctr">
              <a:buNone/>
            </a:pPr>
            <a:endParaRPr lang="nl-BE" dirty="0"/>
          </a:p>
          <a:p>
            <a:pPr marL="0" indent="0" algn="ctr">
              <a:buNone/>
            </a:pPr>
            <a:r>
              <a:rPr lang="nl-BE" dirty="0"/>
              <a:t>En als je het heel stil maakt en ook heel stil blijft staan, kan je af en toe een vogel zien zitten in een boom. </a:t>
            </a:r>
          </a:p>
          <a:p>
            <a:pPr marL="0" indent="0" algn="ctr">
              <a:buNone/>
            </a:pPr>
            <a:r>
              <a:rPr lang="nl-BE" dirty="0"/>
              <a:t>Probeer het maar eens. </a:t>
            </a:r>
          </a:p>
        </p:txBody>
      </p:sp>
    </p:spTree>
    <p:extLst>
      <p:ext uri="{BB962C8B-B14F-4D97-AF65-F5344CB8AC3E}">
        <p14:creationId xmlns:p14="http://schemas.microsoft.com/office/powerpoint/2010/main" val="659936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23714F-39C4-4ADA-9BF1-ACD11147E905}"/>
              </a:ext>
            </a:extLst>
          </p:cNvPr>
          <p:cNvSpPr>
            <a:spLocks noGrp="1"/>
          </p:cNvSpPr>
          <p:nvPr>
            <p:ph type="title"/>
          </p:nvPr>
        </p:nvSpPr>
        <p:spPr/>
        <p:txBody>
          <a:bodyPr/>
          <a:lstStyle/>
          <a:p>
            <a:pPr algn="ctr"/>
            <a:r>
              <a:rPr lang="nl-BE" dirty="0"/>
              <a:t>Ken jij volgende vogels ? </a:t>
            </a:r>
          </a:p>
        </p:txBody>
      </p:sp>
      <p:sp>
        <p:nvSpPr>
          <p:cNvPr id="3" name="Tijdelijke aanduiding voor inhoud 2">
            <a:extLst>
              <a:ext uri="{FF2B5EF4-FFF2-40B4-BE49-F238E27FC236}">
                <a16:creationId xmlns:a16="http://schemas.microsoft.com/office/drawing/2014/main" id="{3A39781A-4D5D-4C31-94C6-EAF9B282EDB4}"/>
              </a:ext>
            </a:extLst>
          </p:cNvPr>
          <p:cNvSpPr>
            <a:spLocks noGrp="1"/>
          </p:cNvSpPr>
          <p:nvPr>
            <p:ph idx="1"/>
          </p:nvPr>
        </p:nvSpPr>
        <p:spPr/>
        <p:txBody>
          <a:bodyPr/>
          <a:lstStyle/>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r>
              <a:rPr lang="nl-BE" dirty="0"/>
              <a:t>koolmees                              pimpelmees                            roodborstje </a:t>
            </a:r>
          </a:p>
        </p:txBody>
      </p:sp>
      <p:pic>
        <p:nvPicPr>
          <p:cNvPr id="5" name="Afbeelding 4">
            <a:extLst>
              <a:ext uri="{FF2B5EF4-FFF2-40B4-BE49-F238E27FC236}">
                <a16:creationId xmlns:a16="http://schemas.microsoft.com/office/drawing/2014/main" id="{C17656F7-DBBC-4803-B368-7834009890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100" y="2566986"/>
            <a:ext cx="3638548" cy="2425699"/>
          </a:xfrm>
          <a:prstGeom prst="rect">
            <a:avLst/>
          </a:prstGeom>
        </p:spPr>
      </p:pic>
      <p:pic>
        <p:nvPicPr>
          <p:cNvPr id="7" name="Afbeelding 6">
            <a:extLst>
              <a:ext uri="{FF2B5EF4-FFF2-40B4-BE49-F238E27FC236}">
                <a16:creationId xmlns:a16="http://schemas.microsoft.com/office/drawing/2014/main" id="{15AC20A1-C569-4070-A394-D3218D4AE4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6652" y="2285998"/>
            <a:ext cx="4140248" cy="2706687"/>
          </a:xfrm>
          <a:prstGeom prst="rect">
            <a:avLst/>
          </a:prstGeom>
        </p:spPr>
      </p:pic>
      <p:pic>
        <p:nvPicPr>
          <p:cNvPr id="9" name="Afbeelding 8">
            <a:extLst>
              <a:ext uri="{FF2B5EF4-FFF2-40B4-BE49-F238E27FC236}">
                <a16:creationId xmlns:a16="http://schemas.microsoft.com/office/drawing/2014/main" id="{A0CD8EF8-F74D-4EBD-ADF8-E55ECA510A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9825" y="2285998"/>
            <a:ext cx="3730650" cy="2797988"/>
          </a:xfrm>
          <a:prstGeom prst="rect">
            <a:avLst/>
          </a:prstGeom>
        </p:spPr>
      </p:pic>
    </p:spTree>
    <p:extLst>
      <p:ext uri="{BB962C8B-B14F-4D97-AF65-F5344CB8AC3E}">
        <p14:creationId xmlns:p14="http://schemas.microsoft.com/office/powerpoint/2010/main" val="3818743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9E326E5-0C24-47A2-9193-86E2826B7AE5}"/>
              </a:ext>
            </a:extLst>
          </p:cNvPr>
          <p:cNvSpPr>
            <a:spLocks noGrp="1"/>
          </p:cNvSpPr>
          <p:nvPr>
            <p:ph idx="1"/>
          </p:nvPr>
        </p:nvSpPr>
        <p:spPr/>
        <p:txBody>
          <a:bodyPr/>
          <a:lstStyle/>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r>
              <a:rPr lang="nl-BE" dirty="0"/>
              <a:t>      vink                                   groenling                               ekster</a:t>
            </a:r>
          </a:p>
        </p:txBody>
      </p:sp>
      <p:pic>
        <p:nvPicPr>
          <p:cNvPr id="5" name="Afbeelding 4">
            <a:extLst>
              <a:ext uri="{FF2B5EF4-FFF2-40B4-BE49-F238E27FC236}">
                <a16:creationId xmlns:a16="http://schemas.microsoft.com/office/drawing/2014/main" id="{C8184D31-14E6-48C3-A66D-E0E562A3E1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837" y="1917700"/>
            <a:ext cx="3453853" cy="2306637"/>
          </a:xfrm>
          <a:prstGeom prst="rect">
            <a:avLst/>
          </a:prstGeom>
        </p:spPr>
      </p:pic>
      <p:pic>
        <p:nvPicPr>
          <p:cNvPr id="7" name="Afbeelding 6">
            <a:extLst>
              <a:ext uri="{FF2B5EF4-FFF2-40B4-BE49-F238E27FC236}">
                <a16:creationId xmlns:a16="http://schemas.microsoft.com/office/drawing/2014/main" id="{5096D6E3-F851-4851-B1C3-12A3BFEACE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1995" y="1379537"/>
            <a:ext cx="3673749" cy="2844800"/>
          </a:xfrm>
          <a:prstGeom prst="rect">
            <a:avLst/>
          </a:prstGeom>
        </p:spPr>
      </p:pic>
      <p:pic>
        <p:nvPicPr>
          <p:cNvPr id="9" name="Afbeelding 8">
            <a:extLst>
              <a:ext uri="{FF2B5EF4-FFF2-40B4-BE49-F238E27FC236}">
                <a16:creationId xmlns:a16="http://schemas.microsoft.com/office/drawing/2014/main" id="{2FF8E0A2-C58F-4BD4-9095-9E51F78AF7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6009" y="1459705"/>
            <a:ext cx="3057525" cy="2800350"/>
          </a:xfrm>
          <a:prstGeom prst="rect">
            <a:avLst/>
          </a:prstGeom>
        </p:spPr>
      </p:pic>
    </p:spTree>
    <p:extLst>
      <p:ext uri="{BB962C8B-B14F-4D97-AF65-F5344CB8AC3E}">
        <p14:creationId xmlns:p14="http://schemas.microsoft.com/office/powerpoint/2010/main" val="16555383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FCF368EB-C24C-421D-9AAE-674A7FE152CD}"/>
              </a:ext>
            </a:extLst>
          </p:cNvPr>
          <p:cNvSpPr>
            <a:spLocks noGrp="1"/>
          </p:cNvSpPr>
          <p:nvPr>
            <p:ph idx="1"/>
          </p:nvPr>
        </p:nvSpPr>
        <p:spPr/>
        <p:txBody>
          <a:bodyPr/>
          <a:lstStyle/>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r>
              <a:rPr lang="nl-BE" dirty="0"/>
              <a:t>       merel                               huismus                                   gaai </a:t>
            </a:r>
          </a:p>
        </p:txBody>
      </p:sp>
      <p:pic>
        <p:nvPicPr>
          <p:cNvPr id="5" name="Afbeelding 4">
            <a:extLst>
              <a:ext uri="{FF2B5EF4-FFF2-40B4-BE49-F238E27FC236}">
                <a16:creationId xmlns:a16="http://schemas.microsoft.com/office/drawing/2014/main" id="{06CCB05F-A672-49C2-8F9D-8340C85DE9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100" y="1079499"/>
            <a:ext cx="3233737" cy="3233737"/>
          </a:xfrm>
          <a:prstGeom prst="rect">
            <a:avLst/>
          </a:prstGeom>
        </p:spPr>
      </p:pic>
      <p:pic>
        <p:nvPicPr>
          <p:cNvPr id="7" name="Afbeelding 6">
            <a:extLst>
              <a:ext uri="{FF2B5EF4-FFF2-40B4-BE49-F238E27FC236}">
                <a16:creationId xmlns:a16="http://schemas.microsoft.com/office/drawing/2014/main" id="{5EFA762B-41F2-4494-BCDA-1FE3429BB5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2375" y="2197100"/>
            <a:ext cx="3543923" cy="2004986"/>
          </a:xfrm>
          <a:prstGeom prst="rect">
            <a:avLst/>
          </a:prstGeom>
        </p:spPr>
      </p:pic>
      <p:pic>
        <p:nvPicPr>
          <p:cNvPr id="9" name="Afbeelding 8">
            <a:extLst>
              <a:ext uri="{FF2B5EF4-FFF2-40B4-BE49-F238E27FC236}">
                <a16:creationId xmlns:a16="http://schemas.microsoft.com/office/drawing/2014/main" id="{815D2028-9A3D-43BD-A93F-CE22E5F524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29500" y="1916086"/>
            <a:ext cx="3429000" cy="2286000"/>
          </a:xfrm>
          <a:prstGeom prst="rect">
            <a:avLst/>
          </a:prstGeom>
        </p:spPr>
      </p:pic>
    </p:spTree>
    <p:extLst>
      <p:ext uri="{BB962C8B-B14F-4D97-AF65-F5344CB8AC3E}">
        <p14:creationId xmlns:p14="http://schemas.microsoft.com/office/powerpoint/2010/main" val="33950715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38658C7-EA42-4181-8CAE-C0999859010B}"/>
              </a:ext>
            </a:extLst>
          </p:cNvPr>
          <p:cNvSpPr>
            <a:spLocks noGrp="1"/>
          </p:cNvSpPr>
          <p:nvPr>
            <p:ph idx="1"/>
          </p:nvPr>
        </p:nvSpPr>
        <p:spPr/>
        <p:txBody>
          <a:bodyPr/>
          <a:lstStyle/>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r>
              <a:rPr lang="nl-BE" dirty="0"/>
              <a:t>bonte specht                        groene specht                    boomklever</a:t>
            </a:r>
          </a:p>
          <a:p>
            <a:pPr marL="0" indent="0">
              <a:buNone/>
            </a:pPr>
            <a:r>
              <a:rPr lang="nl-BE" sz="1800" dirty="0"/>
              <a:t>Lijkt het alsof er iemand met een hamer op een boom klopt, wel dan                      een boomklever kan zowel</a:t>
            </a:r>
          </a:p>
          <a:p>
            <a:pPr marL="0" indent="0">
              <a:buNone/>
            </a:pPr>
            <a:r>
              <a:rPr lang="nl-BE" sz="1800" dirty="0"/>
              <a:t>is er een specht in de buurt. Hij maakt gaatjes in de boom.                                         omhoog als omlaag langs een </a:t>
            </a:r>
          </a:p>
          <a:p>
            <a:pPr marL="0" indent="0">
              <a:buNone/>
            </a:pPr>
            <a:r>
              <a:rPr lang="nl-BE" sz="1800" dirty="0"/>
              <a:t>                                                                                                                                                boomstam bewegen. </a:t>
            </a:r>
          </a:p>
        </p:txBody>
      </p:sp>
      <p:pic>
        <p:nvPicPr>
          <p:cNvPr id="5" name="Afbeelding 4">
            <a:extLst>
              <a:ext uri="{FF2B5EF4-FFF2-40B4-BE49-F238E27FC236}">
                <a16:creationId xmlns:a16="http://schemas.microsoft.com/office/drawing/2014/main" id="{02CF192C-692D-43E0-9CA6-304E84A68E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700" y="1791494"/>
            <a:ext cx="3783082" cy="2209800"/>
          </a:xfrm>
          <a:prstGeom prst="rect">
            <a:avLst/>
          </a:prstGeom>
        </p:spPr>
      </p:pic>
      <p:pic>
        <p:nvPicPr>
          <p:cNvPr id="7" name="Afbeelding 6">
            <a:extLst>
              <a:ext uri="{FF2B5EF4-FFF2-40B4-BE49-F238E27FC236}">
                <a16:creationId xmlns:a16="http://schemas.microsoft.com/office/drawing/2014/main" id="{E59E9F78-43A3-459B-A942-108E109B8E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8137" y="1363965"/>
            <a:ext cx="4094163" cy="2734264"/>
          </a:xfrm>
          <a:prstGeom prst="rect">
            <a:avLst/>
          </a:prstGeom>
        </p:spPr>
      </p:pic>
      <p:pic>
        <p:nvPicPr>
          <p:cNvPr id="9" name="Afbeelding 8">
            <a:extLst>
              <a:ext uri="{FF2B5EF4-FFF2-40B4-BE49-F238E27FC236}">
                <a16:creationId xmlns:a16="http://schemas.microsoft.com/office/drawing/2014/main" id="{7AA6AFBB-AAEC-497E-9EA8-DAB69CB41F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2082" y="627062"/>
            <a:ext cx="2119884" cy="3673934"/>
          </a:xfrm>
          <a:prstGeom prst="rect">
            <a:avLst/>
          </a:prstGeom>
        </p:spPr>
      </p:pic>
    </p:spTree>
    <p:extLst>
      <p:ext uri="{BB962C8B-B14F-4D97-AF65-F5344CB8AC3E}">
        <p14:creationId xmlns:p14="http://schemas.microsoft.com/office/powerpoint/2010/main" val="556668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903430-639C-48AA-BE1E-A122032B135C}"/>
              </a:ext>
            </a:extLst>
          </p:cNvPr>
          <p:cNvSpPr>
            <a:spLocks noGrp="1"/>
          </p:cNvSpPr>
          <p:nvPr>
            <p:ph type="title"/>
          </p:nvPr>
        </p:nvSpPr>
        <p:spPr/>
        <p:txBody>
          <a:bodyPr/>
          <a:lstStyle/>
          <a:p>
            <a:pPr algn="ctr"/>
            <a:r>
              <a:rPr lang="nl-BE" dirty="0"/>
              <a:t>Als je langs een vijver of rivier wandelt, kan je ook deze vogels zien. </a:t>
            </a:r>
          </a:p>
        </p:txBody>
      </p:sp>
      <p:sp>
        <p:nvSpPr>
          <p:cNvPr id="3" name="Tijdelijke aanduiding voor inhoud 2">
            <a:extLst>
              <a:ext uri="{FF2B5EF4-FFF2-40B4-BE49-F238E27FC236}">
                <a16:creationId xmlns:a16="http://schemas.microsoft.com/office/drawing/2014/main" id="{91705A08-7600-4074-AC23-23B4765EDB7A}"/>
              </a:ext>
            </a:extLst>
          </p:cNvPr>
          <p:cNvSpPr>
            <a:spLocks noGrp="1"/>
          </p:cNvSpPr>
          <p:nvPr>
            <p:ph idx="1"/>
          </p:nvPr>
        </p:nvSpPr>
        <p:spPr/>
        <p:txBody>
          <a:bodyPr/>
          <a:lstStyle/>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r>
              <a:rPr lang="nl-BE" dirty="0"/>
              <a:t>    reiger                                              eend</a:t>
            </a:r>
          </a:p>
          <a:p>
            <a:pPr marL="0" indent="0">
              <a:buNone/>
            </a:pPr>
            <a:r>
              <a:rPr lang="nl-BE" dirty="0"/>
              <a:t>                                                            </a:t>
            </a:r>
            <a:r>
              <a:rPr lang="nl-BE" sz="1800" dirty="0"/>
              <a:t>het mannetje is mooi gekleurd, het vrouwtje is bruin</a:t>
            </a:r>
            <a:endParaRPr lang="nl-BE" dirty="0"/>
          </a:p>
        </p:txBody>
      </p:sp>
      <p:pic>
        <p:nvPicPr>
          <p:cNvPr id="5" name="Afbeelding 4">
            <a:extLst>
              <a:ext uri="{FF2B5EF4-FFF2-40B4-BE49-F238E27FC236}">
                <a16:creationId xmlns:a16="http://schemas.microsoft.com/office/drawing/2014/main" id="{F3394588-D528-4D11-9038-9B7132E8C6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237" y="2197100"/>
            <a:ext cx="3518530" cy="2638898"/>
          </a:xfrm>
          <a:prstGeom prst="rect">
            <a:avLst/>
          </a:prstGeom>
        </p:spPr>
      </p:pic>
      <p:pic>
        <p:nvPicPr>
          <p:cNvPr id="7" name="Afbeelding 6">
            <a:extLst>
              <a:ext uri="{FF2B5EF4-FFF2-40B4-BE49-F238E27FC236}">
                <a16:creationId xmlns:a16="http://schemas.microsoft.com/office/drawing/2014/main" id="{6E5F6C43-59BA-4990-9943-882D25FB14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8174" y="1794348"/>
            <a:ext cx="3006725" cy="3006725"/>
          </a:xfrm>
          <a:prstGeom prst="rect">
            <a:avLst/>
          </a:prstGeom>
        </p:spPr>
      </p:pic>
    </p:spTree>
    <p:extLst>
      <p:ext uri="{BB962C8B-B14F-4D97-AF65-F5344CB8AC3E}">
        <p14:creationId xmlns:p14="http://schemas.microsoft.com/office/powerpoint/2010/main" val="23413552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84EF828-0C8C-4DB8-842B-973B18527F1E}"/>
              </a:ext>
            </a:extLst>
          </p:cNvPr>
          <p:cNvSpPr>
            <a:spLocks noGrp="1"/>
          </p:cNvSpPr>
          <p:nvPr>
            <p:ph idx="1"/>
          </p:nvPr>
        </p:nvSpPr>
        <p:spPr/>
        <p:txBody>
          <a:bodyPr/>
          <a:lstStyle/>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r>
              <a:rPr lang="nl-BE" dirty="0"/>
              <a:t>                  zwaan                                                 meerkoet </a:t>
            </a:r>
          </a:p>
          <a:p>
            <a:pPr marL="0" indent="0">
              <a:buNone/>
            </a:pPr>
            <a:endParaRPr lang="nl-BE" dirty="0"/>
          </a:p>
          <a:p>
            <a:pPr marL="0" indent="0">
              <a:buNone/>
            </a:pPr>
            <a:endParaRPr lang="nl-BE" dirty="0"/>
          </a:p>
          <a:p>
            <a:pPr marL="0" indent="0">
              <a:buNone/>
            </a:pPr>
            <a:endParaRPr lang="nl-BE" dirty="0"/>
          </a:p>
        </p:txBody>
      </p:sp>
      <p:pic>
        <p:nvPicPr>
          <p:cNvPr id="5" name="Afbeelding 4">
            <a:extLst>
              <a:ext uri="{FF2B5EF4-FFF2-40B4-BE49-F238E27FC236}">
                <a16:creationId xmlns:a16="http://schemas.microsoft.com/office/drawing/2014/main" id="{0BB5C087-B452-477E-B485-3CC3348001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0" y="1955800"/>
            <a:ext cx="3429000" cy="2286000"/>
          </a:xfrm>
          <a:prstGeom prst="rect">
            <a:avLst/>
          </a:prstGeom>
        </p:spPr>
      </p:pic>
      <p:pic>
        <p:nvPicPr>
          <p:cNvPr id="7" name="Afbeelding 6">
            <a:extLst>
              <a:ext uri="{FF2B5EF4-FFF2-40B4-BE49-F238E27FC236}">
                <a16:creationId xmlns:a16="http://schemas.microsoft.com/office/drawing/2014/main" id="{99B7443F-3C7B-4B53-8FDD-6529942143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900" y="1159932"/>
            <a:ext cx="4813301" cy="3208867"/>
          </a:xfrm>
          <a:prstGeom prst="rect">
            <a:avLst/>
          </a:prstGeom>
        </p:spPr>
      </p:pic>
    </p:spTree>
    <p:extLst>
      <p:ext uri="{BB962C8B-B14F-4D97-AF65-F5344CB8AC3E}">
        <p14:creationId xmlns:p14="http://schemas.microsoft.com/office/powerpoint/2010/main" val="24272703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FD6C6D-66FC-4942-855D-17F1422C7976}"/>
              </a:ext>
            </a:extLst>
          </p:cNvPr>
          <p:cNvSpPr>
            <a:spLocks noGrp="1"/>
          </p:cNvSpPr>
          <p:nvPr>
            <p:ph type="title"/>
          </p:nvPr>
        </p:nvSpPr>
        <p:spPr/>
        <p:txBody>
          <a:bodyPr>
            <a:normAutofit fontScale="90000"/>
          </a:bodyPr>
          <a:lstStyle/>
          <a:p>
            <a:pPr algn="ctr"/>
            <a:r>
              <a:rPr lang="nl-BE" dirty="0"/>
              <a:t>De dieren die in de winter een winterslaap of winterrust hebben gehouden worden in de lente wakker. </a:t>
            </a:r>
          </a:p>
        </p:txBody>
      </p:sp>
      <p:sp>
        <p:nvSpPr>
          <p:cNvPr id="3" name="Tijdelijke aanduiding voor inhoud 2">
            <a:extLst>
              <a:ext uri="{FF2B5EF4-FFF2-40B4-BE49-F238E27FC236}">
                <a16:creationId xmlns:a16="http://schemas.microsoft.com/office/drawing/2014/main" id="{F445D08A-2B50-4B76-B492-7B17B628B16E}"/>
              </a:ext>
            </a:extLst>
          </p:cNvPr>
          <p:cNvSpPr>
            <a:spLocks noGrp="1"/>
          </p:cNvSpPr>
          <p:nvPr>
            <p:ph idx="1"/>
          </p:nvPr>
        </p:nvSpPr>
        <p:spPr/>
        <p:txBody>
          <a:bodyPr/>
          <a:lstStyle/>
          <a:p>
            <a:pPr marL="0" indent="0" algn="ctr">
              <a:buNone/>
            </a:pPr>
            <a:r>
              <a:rPr lang="nl-BE" dirty="0">
                <a:solidFill>
                  <a:srgbClr val="00B050"/>
                </a:solidFill>
              </a:rPr>
              <a:t>Kikkers </a:t>
            </a:r>
            <a:r>
              <a:rPr lang="nl-BE" dirty="0"/>
              <a:t>en</a:t>
            </a:r>
            <a:r>
              <a:rPr lang="nl-BE" dirty="0">
                <a:solidFill>
                  <a:srgbClr val="00B050"/>
                </a:solidFill>
              </a:rPr>
              <a:t> </a:t>
            </a:r>
            <a:r>
              <a:rPr lang="nl-BE" dirty="0">
                <a:solidFill>
                  <a:schemeClr val="accent2">
                    <a:lumMod val="50000"/>
                  </a:schemeClr>
                </a:solidFill>
              </a:rPr>
              <a:t>padden</a:t>
            </a:r>
            <a:r>
              <a:rPr lang="nl-BE" dirty="0">
                <a:solidFill>
                  <a:srgbClr val="00B050"/>
                </a:solidFill>
              </a:rPr>
              <a:t> </a:t>
            </a:r>
            <a:r>
              <a:rPr lang="nl-BE" dirty="0"/>
              <a:t>die weggekropen zaten in de modder, gaan op zoek naar een vrouwtje en een plek om hun eieren te leggen. </a:t>
            </a:r>
          </a:p>
          <a:p>
            <a:pPr marL="0" indent="0" algn="ctr">
              <a:buNone/>
            </a:pPr>
            <a:endParaRPr lang="nl-BE" dirty="0"/>
          </a:p>
          <a:p>
            <a:pPr marL="0" indent="0" algn="ctr">
              <a:buNone/>
            </a:pPr>
            <a:endParaRPr lang="nl-BE" dirty="0"/>
          </a:p>
          <a:p>
            <a:pPr marL="0" indent="0" algn="ctr">
              <a:buNone/>
            </a:pPr>
            <a:endParaRPr lang="nl-BE" dirty="0"/>
          </a:p>
          <a:p>
            <a:pPr marL="0" indent="0" algn="ctr">
              <a:buNone/>
            </a:pPr>
            <a:endParaRPr lang="nl-BE" dirty="0"/>
          </a:p>
          <a:p>
            <a:pPr marL="0" indent="0" algn="ctr">
              <a:buNone/>
            </a:pPr>
            <a:endParaRPr lang="nl-BE" sz="2400" dirty="0"/>
          </a:p>
          <a:p>
            <a:pPr marL="0" indent="0">
              <a:buNone/>
            </a:pPr>
            <a:r>
              <a:rPr lang="nl-BE" sz="2000" dirty="0"/>
              <a:t>Een kikker heeft een gladde huid en lange achterpoten.  Als je 2 luchtbellen naast de kaken van de kikker ziet, dan weet je dat het een kwakend mannetje is. Hij probeert zo een vrouwtje te lokken. </a:t>
            </a:r>
          </a:p>
          <a:p>
            <a:pPr marL="0" indent="0" algn="ctr">
              <a:buNone/>
            </a:pPr>
            <a:endParaRPr lang="nl-BE" dirty="0"/>
          </a:p>
        </p:txBody>
      </p:sp>
      <p:pic>
        <p:nvPicPr>
          <p:cNvPr id="5" name="Afbeelding 4">
            <a:extLst>
              <a:ext uri="{FF2B5EF4-FFF2-40B4-BE49-F238E27FC236}">
                <a16:creationId xmlns:a16="http://schemas.microsoft.com/office/drawing/2014/main" id="{6D6CFB40-3E28-44C1-9B17-2E33DA84CC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 y="2749550"/>
            <a:ext cx="4813300" cy="2406650"/>
          </a:xfrm>
          <a:prstGeom prst="rect">
            <a:avLst/>
          </a:prstGeom>
        </p:spPr>
      </p:pic>
      <p:pic>
        <p:nvPicPr>
          <p:cNvPr id="7" name="Afbeelding 6">
            <a:extLst>
              <a:ext uri="{FF2B5EF4-FFF2-40B4-BE49-F238E27FC236}">
                <a16:creationId xmlns:a16="http://schemas.microsoft.com/office/drawing/2014/main" id="{84EC17B4-B74B-4E3F-A560-2C797822B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6100" y="2878137"/>
            <a:ext cx="3224213" cy="2149475"/>
          </a:xfrm>
          <a:prstGeom prst="rect">
            <a:avLst/>
          </a:prstGeom>
        </p:spPr>
      </p:pic>
    </p:spTree>
    <p:extLst>
      <p:ext uri="{BB962C8B-B14F-4D97-AF65-F5344CB8AC3E}">
        <p14:creationId xmlns:p14="http://schemas.microsoft.com/office/powerpoint/2010/main" val="30257394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C52401DA-A3CD-4BE7-963E-0665EDD6C24B}"/>
              </a:ext>
            </a:extLst>
          </p:cNvPr>
          <p:cNvSpPr>
            <a:spLocks noGrp="1"/>
          </p:cNvSpPr>
          <p:nvPr>
            <p:ph idx="1"/>
          </p:nvPr>
        </p:nvSpPr>
        <p:spPr/>
        <p:txBody>
          <a:bodyPr/>
          <a:lstStyle/>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r>
              <a:rPr lang="nl-BE" sz="2000" dirty="0"/>
              <a:t>Een pad heeft bobbeltjes (wratjes) op zijn huid. Als er gevaar is, komt er gif uit deze bobbeltjes. </a:t>
            </a:r>
            <a:br>
              <a:rPr lang="nl-BE" sz="2000" dirty="0"/>
            </a:br>
            <a:r>
              <a:rPr lang="nl-BE" sz="2000" dirty="0"/>
              <a:t>Een pad heeft korte achterpoten. </a:t>
            </a:r>
          </a:p>
        </p:txBody>
      </p:sp>
      <p:pic>
        <p:nvPicPr>
          <p:cNvPr id="5" name="Afbeelding 4">
            <a:extLst>
              <a:ext uri="{FF2B5EF4-FFF2-40B4-BE49-F238E27FC236}">
                <a16:creationId xmlns:a16="http://schemas.microsoft.com/office/drawing/2014/main" id="{4891764E-CB35-48E1-B877-2BC94B3E24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8500" y="1524000"/>
            <a:ext cx="5715000" cy="3810000"/>
          </a:xfrm>
          <a:prstGeom prst="rect">
            <a:avLst/>
          </a:prstGeom>
        </p:spPr>
      </p:pic>
    </p:spTree>
    <p:extLst>
      <p:ext uri="{BB962C8B-B14F-4D97-AF65-F5344CB8AC3E}">
        <p14:creationId xmlns:p14="http://schemas.microsoft.com/office/powerpoint/2010/main" val="21052896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B844386F-58DC-4B1C-A1B7-71988D81D7BD}"/>
              </a:ext>
            </a:extLst>
          </p:cNvPr>
          <p:cNvSpPr>
            <a:spLocks noGrp="1"/>
          </p:cNvSpPr>
          <p:nvPr>
            <p:ph type="title"/>
          </p:nvPr>
        </p:nvSpPr>
        <p:spPr>
          <a:xfrm>
            <a:off x="838200" y="365125"/>
            <a:ext cx="10515600" cy="2962275"/>
          </a:xfrm>
        </p:spPr>
        <p:txBody>
          <a:bodyPr>
            <a:normAutofit/>
          </a:bodyPr>
          <a:lstStyle/>
          <a:p>
            <a:r>
              <a:rPr lang="nl-BE" sz="2800" dirty="0">
                <a:latin typeface="+mn-lt"/>
              </a:rPr>
              <a:t>De eekhoorn </a:t>
            </a:r>
            <a:r>
              <a:rPr lang="nl-BE" sz="2800" dirty="0">
                <a:latin typeface="+mn-lt"/>
                <a:cs typeface="Calibri" panose="020F0502020204030204" pitchFamily="34" charset="0"/>
              </a:rPr>
              <a:t>komt</a:t>
            </a:r>
            <a:r>
              <a:rPr lang="nl-BE" sz="2800" dirty="0">
                <a:latin typeface="+mn-lt"/>
              </a:rPr>
              <a:t> uit zijn hol. </a:t>
            </a:r>
            <a:br>
              <a:rPr lang="nl-BE" sz="2800" dirty="0">
                <a:latin typeface="+mn-lt"/>
              </a:rPr>
            </a:br>
            <a:br>
              <a:rPr lang="nl-BE" sz="2800" dirty="0">
                <a:latin typeface="+mn-lt"/>
              </a:rPr>
            </a:br>
            <a:br>
              <a:rPr lang="nl-BE" sz="2800" dirty="0">
                <a:latin typeface="+mn-lt"/>
              </a:rPr>
            </a:br>
            <a:br>
              <a:rPr lang="nl-BE" sz="2800" dirty="0">
                <a:latin typeface="+mn-lt"/>
              </a:rPr>
            </a:br>
            <a:br>
              <a:rPr lang="nl-BE" sz="2800" dirty="0">
                <a:latin typeface="+mn-lt"/>
              </a:rPr>
            </a:br>
            <a:br>
              <a:rPr lang="nl-BE" sz="2800" dirty="0">
                <a:latin typeface="+mn-lt"/>
              </a:rPr>
            </a:br>
            <a:endParaRPr lang="nl-BE" sz="2800" dirty="0">
              <a:latin typeface="+mn-lt"/>
            </a:endParaRPr>
          </a:p>
        </p:txBody>
      </p:sp>
      <p:sp>
        <p:nvSpPr>
          <p:cNvPr id="3" name="Tijdelijke aanduiding voor inhoud 2">
            <a:extLst>
              <a:ext uri="{FF2B5EF4-FFF2-40B4-BE49-F238E27FC236}">
                <a16:creationId xmlns:a16="http://schemas.microsoft.com/office/drawing/2014/main" id="{DFF0B968-925F-4A0A-8862-14320C1E5D1A}"/>
              </a:ext>
            </a:extLst>
          </p:cNvPr>
          <p:cNvSpPr>
            <a:spLocks noGrp="1"/>
          </p:cNvSpPr>
          <p:nvPr>
            <p:ph idx="1"/>
          </p:nvPr>
        </p:nvSpPr>
        <p:spPr/>
        <p:txBody>
          <a:bodyPr>
            <a:normAutofit fontScale="92500" lnSpcReduction="20000"/>
          </a:bodyPr>
          <a:lstStyle/>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r>
              <a:rPr lang="nl-BE" sz="2400" dirty="0"/>
              <a:t>De eekhoorn heeft een grote pluimstaart en gepluimde oren. De </a:t>
            </a:r>
            <a:r>
              <a:rPr lang="nl-BE" sz="2400" dirty="0" err="1"/>
              <a:t>oorpluimen</a:t>
            </a:r>
            <a:r>
              <a:rPr lang="nl-BE" sz="2400" dirty="0"/>
              <a:t> zijn groter in de winter dan in de zomer. </a:t>
            </a:r>
          </a:p>
          <a:p>
            <a:pPr marL="0" indent="0">
              <a:buNone/>
            </a:pPr>
            <a:endParaRPr lang="nl-BE" dirty="0"/>
          </a:p>
          <a:p>
            <a:pPr marL="0" indent="0">
              <a:buNone/>
            </a:pPr>
            <a:r>
              <a:rPr lang="nl-BE" dirty="0"/>
              <a:t>       </a:t>
            </a:r>
          </a:p>
        </p:txBody>
      </p:sp>
      <p:pic>
        <p:nvPicPr>
          <p:cNvPr id="9" name="Afbeelding 8">
            <a:extLst>
              <a:ext uri="{FF2B5EF4-FFF2-40B4-BE49-F238E27FC236}">
                <a16:creationId xmlns:a16="http://schemas.microsoft.com/office/drawing/2014/main" id="{69A2A60C-566A-403D-BA30-3FAF61EE67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1500" y="901700"/>
            <a:ext cx="5562600" cy="3708400"/>
          </a:xfrm>
          <a:prstGeom prst="rect">
            <a:avLst/>
          </a:prstGeom>
        </p:spPr>
      </p:pic>
    </p:spTree>
    <p:extLst>
      <p:ext uri="{BB962C8B-B14F-4D97-AF65-F5344CB8AC3E}">
        <p14:creationId xmlns:p14="http://schemas.microsoft.com/office/powerpoint/2010/main" val="8520622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B61E58-227B-4756-90A6-C11150D84662}"/>
              </a:ext>
            </a:extLst>
          </p:cNvPr>
          <p:cNvSpPr>
            <a:spLocks noGrp="1"/>
          </p:cNvSpPr>
          <p:nvPr>
            <p:ph type="title"/>
          </p:nvPr>
        </p:nvSpPr>
        <p:spPr/>
        <p:txBody>
          <a:bodyPr>
            <a:normAutofit/>
          </a:bodyPr>
          <a:lstStyle/>
          <a:p>
            <a:r>
              <a:rPr lang="nl-BE" sz="2800" dirty="0">
                <a:latin typeface="+mn-lt"/>
              </a:rPr>
              <a:t>En ook de egel en de vleermuis worden wakker. </a:t>
            </a:r>
          </a:p>
        </p:txBody>
      </p:sp>
      <p:sp>
        <p:nvSpPr>
          <p:cNvPr id="3" name="Tijdelijke aanduiding voor inhoud 2">
            <a:extLst>
              <a:ext uri="{FF2B5EF4-FFF2-40B4-BE49-F238E27FC236}">
                <a16:creationId xmlns:a16="http://schemas.microsoft.com/office/drawing/2014/main" id="{12D35CAD-88F2-4B41-8662-52D20E70A12A}"/>
              </a:ext>
            </a:extLst>
          </p:cNvPr>
          <p:cNvSpPr>
            <a:spLocks noGrp="1"/>
          </p:cNvSpPr>
          <p:nvPr>
            <p:ph idx="1"/>
          </p:nvPr>
        </p:nvSpPr>
        <p:spPr>
          <a:xfrm>
            <a:off x="838200" y="1808163"/>
            <a:ext cx="10515600" cy="4351338"/>
          </a:xfrm>
        </p:spPr>
        <p:txBody>
          <a:bodyPr/>
          <a:lstStyle/>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r>
              <a:rPr lang="nl-BE" dirty="0"/>
              <a:t>         egel                                                      vleermuis</a:t>
            </a:r>
          </a:p>
        </p:txBody>
      </p:sp>
      <p:pic>
        <p:nvPicPr>
          <p:cNvPr id="5" name="Afbeelding 4">
            <a:extLst>
              <a:ext uri="{FF2B5EF4-FFF2-40B4-BE49-F238E27FC236}">
                <a16:creationId xmlns:a16="http://schemas.microsoft.com/office/drawing/2014/main" id="{CBC788ED-59CC-4730-9C90-B53FA470E4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675" y="2101181"/>
            <a:ext cx="3981115" cy="2655638"/>
          </a:xfrm>
          <a:prstGeom prst="rect">
            <a:avLst/>
          </a:prstGeom>
        </p:spPr>
      </p:pic>
      <p:pic>
        <p:nvPicPr>
          <p:cNvPr id="7" name="Afbeelding 6">
            <a:extLst>
              <a:ext uri="{FF2B5EF4-FFF2-40B4-BE49-F238E27FC236}">
                <a16:creationId xmlns:a16="http://schemas.microsoft.com/office/drawing/2014/main" id="{B4B2A876-043A-4F82-9706-EDCC8CA253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3550" y="1627188"/>
            <a:ext cx="5380651" cy="3270250"/>
          </a:xfrm>
          <a:prstGeom prst="rect">
            <a:avLst/>
          </a:prstGeom>
        </p:spPr>
      </p:pic>
    </p:spTree>
    <p:extLst>
      <p:ext uri="{BB962C8B-B14F-4D97-AF65-F5344CB8AC3E}">
        <p14:creationId xmlns:p14="http://schemas.microsoft.com/office/powerpoint/2010/main" val="33077268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CE92BB-54E4-4DCA-BFF0-5DAFE2172B49}"/>
              </a:ext>
            </a:extLst>
          </p:cNvPr>
          <p:cNvSpPr>
            <a:spLocks noGrp="1"/>
          </p:cNvSpPr>
          <p:nvPr>
            <p:ph type="title"/>
          </p:nvPr>
        </p:nvSpPr>
        <p:spPr/>
        <p:txBody>
          <a:bodyPr/>
          <a:lstStyle/>
          <a:p>
            <a:pPr algn="ctr"/>
            <a:r>
              <a:rPr lang="nl-BE" dirty="0"/>
              <a:t>Ook kan je weer insecten zien. </a:t>
            </a:r>
          </a:p>
        </p:txBody>
      </p:sp>
      <p:sp>
        <p:nvSpPr>
          <p:cNvPr id="3" name="Tijdelijke aanduiding voor inhoud 2">
            <a:extLst>
              <a:ext uri="{FF2B5EF4-FFF2-40B4-BE49-F238E27FC236}">
                <a16:creationId xmlns:a16="http://schemas.microsoft.com/office/drawing/2014/main" id="{D80CB4D0-B4D2-4B79-BE1D-2CA4F0C0C040}"/>
              </a:ext>
            </a:extLst>
          </p:cNvPr>
          <p:cNvSpPr>
            <a:spLocks noGrp="1"/>
          </p:cNvSpPr>
          <p:nvPr>
            <p:ph idx="1"/>
          </p:nvPr>
        </p:nvSpPr>
        <p:spPr/>
        <p:txBody>
          <a:bodyPr/>
          <a:lstStyle/>
          <a:p>
            <a:pPr marL="0" indent="0">
              <a:buNone/>
            </a:pPr>
            <a:r>
              <a:rPr lang="nl-BE" dirty="0"/>
              <a:t>Het lieveheersbeestje </a:t>
            </a:r>
          </a:p>
        </p:txBody>
      </p:sp>
      <p:pic>
        <p:nvPicPr>
          <p:cNvPr id="5" name="Afbeelding 4">
            <a:extLst>
              <a:ext uri="{FF2B5EF4-FFF2-40B4-BE49-F238E27FC236}">
                <a16:creationId xmlns:a16="http://schemas.microsoft.com/office/drawing/2014/main" id="{D35A1F26-627C-4138-B580-B58BD478FA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5500" y="1968500"/>
            <a:ext cx="3454400" cy="3454400"/>
          </a:xfrm>
          <a:prstGeom prst="rect">
            <a:avLst/>
          </a:prstGeom>
        </p:spPr>
      </p:pic>
    </p:spTree>
    <p:extLst>
      <p:ext uri="{BB962C8B-B14F-4D97-AF65-F5344CB8AC3E}">
        <p14:creationId xmlns:p14="http://schemas.microsoft.com/office/powerpoint/2010/main" val="12418524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07F2FD-9761-40F4-B81F-E102E2BA201D}"/>
              </a:ext>
            </a:extLst>
          </p:cNvPr>
          <p:cNvSpPr>
            <a:spLocks noGrp="1"/>
          </p:cNvSpPr>
          <p:nvPr>
            <p:ph type="title"/>
          </p:nvPr>
        </p:nvSpPr>
        <p:spPr/>
        <p:txBody>
          <a:bodyPr>
            <a:normAutofit/>
          </a:bodyPr>
          <a:lstStyle/>
          <a:p>
            <a:r>
              <a:rPr lang="nl-BE" sz="2800" dirty="0">
                <a:latin typeface="Calibri" panose="020F0502020204030204" pitchFamily="34" charset="0"/>
                <a:cs typeface="Calibri" panose="020F0502020204030204" pitchFamily="34" charset="0"/>
              </a:rPr>
              <a:t>En vlinders. </a:t>
            </a:r>
            <a:br>
              <a:rPr lang="nl-BE" sz="2800" dirty="0">
                <a:latin typeface="Calibri" panose="020F0502020204030204" pitchFamily="34" charset="0"/>
                <a:cs typeface="Calibri" panose="020F0502020204030204" pitchFamily="34" charset="0"/>
              </a:rPr>
            </a:br>
            <a:r>
              <a:rPr lang="nl-BE" sz="2000" dirty="0">
                <a:latin typeface="Calibri" panose="020F0502020204030204" pitchFamily="34" charset="0"/>
                <a:cs typeface="Calibri" panose="020F0502020204030204" pitchFamily="34" charset="0"/>
              </a:rPr>
              <a:t>In maart kan je deze vlinders zien (in de zomer zie je ook andere vlinders). </a:t>
            </a:r>
            <a:endParaRPr lang="nl-BE" sz="2800" dirty="0">
              <a:latin typeface="Calibri" panose="020F0502020204030204" pitchFamily="34" charset="0"/>
              <a:cs typeface="Calibri" panose="020F0502020204030204" pitchFamily="34" charset="0"/>
            </a:endParaRPr>
          </a:p>
        </p:txBody>
      </p:sp>
      <p:sp>
        <p:nvSpPr>
          <p:cNvPr id="3" name="Tijdelijke aanduiding voor inhoud 2">
            <a:extLst>
              <a:ext uri="{FF2B5EF4-FFF2-40B4-BE49-F238E27FC236}">
                <a16:creationId xmlns:a16="http://schemas.microsoft.com/office/drawing/2014/main" id="{85303D5F-5844-4A51-BDAC-5626823725B3}"/>
              </a:ext>
            </a:extLst>
          </p:cNvPr>
          <p:cNvSpPr>
            <a:spLocks noGrp="1"/>
          </p:cNvSpPr>
          <p:nvPr>
            <p:ph idx="1"/>
          </p:nvPr>
        </p:nvSpPr>
        <p:spPr/>
        <p:txBody>
          <a:bodyPr>
            <a:normAutofit/>
          </a:bodyPr>
          <a:lstStyle/>
          <a:p>
            <a:pPr marL="0" indent="0">
              <a:buNone/>
            </a:pPr>
            <a:endParaRPr lang="nl-BE" dirty="0"/>
          </a:p>
          <a:p>
            <a:pPr marL="0" indent="0">
              <a:buNone/>
            </a:pPr>
            <a:endParaRPr lang="nl-BE" dirty="0"/>
          </a:p>
          <a:p>
            <a:pPr marL="0" indent="0">
              <a:buNone/>
            </a:pPr>
            <a:endParaRPr lang="nl-BE" dirty="0"/>
          </a:p>
          <a:p>
            <a:pPr marL="0" indent="0">
              <a:buNone/>
            </a:pPr>
            <a:r>
              <a:rPr lang="nl-BE" sz="2000" dirty="0"/>
              <a:t>citroenvlinder                                                                        dagpauwoog</a:t>
            </a:r>
          </a:p>
          <a:p>
            <a:pPr marL="0" indent="0">
              <a:buNone/>
            </a:pPr>
            <a:endParaRPr lang="nl-BE" sz="2000" dirty="0"/>
          </a:p>
          <a:p>
            <a:pPr marL="0" indent="0">
              <a:buNone/>
            </a:pPr>
            <a:endParaRPr lang="nl-BE" sz="2000" dirty="0"/>
          </a:p>
          <a:p>
            <a:pPr marL="0" indent="0">
              <a:buNone/>
            </a:pPr>
            <a:endParaRPr lang="nl-BE" sz="2000" dirty="0"/>
          </a:p>
          <a:p>
            <a:pPr marL="0" indent="0">
              <a:buNone/>
            </a:pPr>
            <a:endParaRPr lang="nl-BE" sz="2000" dirty="0"/>
          </a:p>
          <a:p>
            <a:pPr marL="0" indent="0">
              <a:buNone/>
            </a:pPr>
            <a:endParaRPr lang="nl-BE" sz="2000" dirty="0"/>
          </a:p>
          <a:p>
            <a:pPr marL="0" indent="0">
              <a:buNone/>
            </a:pPr>
            <a:r>
              <a:rPr lang="nl-BE" sz="2000" dirty="0"/>
              <a:t>                                          kleine vos                                                                          gehakkelde aurelia</a:t>
            </a:r>
          </a:p>
          <a:p>
            <a:pPr marL="0" indent="0">
              <a:buNone/>
            </a:pPr>
            <a:endParaRPr lang="nl-BE" dirty="0"/>
          </a:p>
        </p:txBody>
      </p:sp>
      <p:pic>
        <p:nvPicPr>
          <p:cNvPr id="5" name="Afbeelding 4">
            <a:extLst>
              <a:ext uri="{FF2B5EF4-FFF2-40B4-BE49-F238E27FC236}">
                <a16:creationId xmlns:a16="http://schemas.microsoft.com/office/drawing/2014/main" id="{5F3051A6-B1C6-4FE2-B586-C06CD8C262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6025" y="1533525"/>
            <a:ext cx="1895475" cy="1895475"/>
          </a:xfrm>
          <a:prstGeom prst="rect">
            <a:avLst/>
          </a:prstGeom>
        </p:spPr>
      </p:pic>
      <p:pic>
        <p:nvPicPr>
          <p:cNvPr id="7" name="Afbeelding 6">
            <a:extLst>
              <a:ext uri="{FF2B5EF4-FFF2-40B4-BE49-F238E27FC236}">
                <a16:creationId xmlns:a16="http://schemas.microsoft.com/office/drawing/2014/main" id="{5C0BDEB7-5D33-47E3-B619-D674EBE824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533525"/>
            <a:ext cx="2352675" cy="1680482"/>
          </a:xfrm>
          <a:prstGeom prst="rect">
            <a:avLst/>
          </a:prstGeom>
        </p:spPr>
      </p:pic>
      <p:pic>
        <p:nvPicPr>
          <p:cNvPr id="9" name="Afbeelding 8">
            <a:extLst>
              <a:ext uri="{FF2B5EF4-FFF2-40B4-BE49-F238E27FC236}">
                <a16:creationId xmlns:a16="http://schemas.microsoft.com/office/drawing/2014/main" id="{8725FC3D-12F2-4596-AC1C-1ED1A8754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47101" y="3779044"/>
            <a:ext cx="1895475" cy="1895475"/>
          </a:xfrm>
          <a:prstGeom prst="rect">
            <a:avLst/>
          </a:prstGeom>
        </p:spPr>
      </p:pic>
      <p:pic>
        <p:nvPicPr>
          <p:cNvPr id="11" name="Afbeelding 10">
            <a:extLst>
              <a:ext uri="{FF2B5EF4-FFF2-40B4-BE49-F238E27FC236}">
                <a16:creationId xmlns:a16="http://schemas.microsoft.com/office/drawing/2014/main" id="{F4C69236-85A8-4117-812D-FD12372EE9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81325" y="3643993"/>
            <a:ext cx="2106725" cy="2106725"/>
          </a:xfrm>
          <a:prstGeom prst="rect">
            <a:avLst/>
          </a:prstGeom>
        </p:spPr>
      </p:pic>
    </p:spTree>
    <p:extLst>
      <p:ext uri="{BB962C8B-B14F-4D97-AF65-F5344CB8AC3E}">
        <p14:creationId xmlns:p14="http://schemas.microsoft.com/office/powerpoint/2010/main" val="3929669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C67F4C-ED83-4AED-A67E-8633D9BF5014}"/>
              </a:ext>
            </a:extLst>
          </p:cNvPr>
          <p:cNvSpPr>
            <a:spLocks noGrp="1"/>
          </p:cNvSpPr>
          <p:nvPr>
            <p:ph type="title"/>
          </p:nvPr>
        </p:nvSpPr>
        <p:spPr/>
        <p:txBody>
          <a:bodyPr>
            <a:normAutofit/>
          </a:bodyPr>
          <a:lstStyle/>
          <a:p>
            <a:r>
              <a:rPr lang="nl-BE" sz="2800" dirty="0">
                <a:latin typeface="+mn-lt"/>
              </a:rPr>
              <a:t>Bijen en hommels</a:t>
            </a:r>
            <a:br>
              <a:rPr lang="nl-BE" sz="2800" dirty="0">
                <a:latin typeface="+mn-lt"/>
              </a:rPr>
            </a:br>
            <a:r>
              <a:rPr lang="nl-BE" sz="2000" dirty="0">
                <a:latin typeface="+mn-lt"/>
              </a:rPr>
              <a:t>Zij zorgen samen met de wind ervoor dat het stuifmeel wordt vervoerd en zo ontstaan nieuwe vruchten. </a:t>
            </a:r>
            <a:endParaRPr lang="nl-BE" sz="2800" dirty="0">
              <a:latin typeface="+mn-lt"/>
            </a:endParaRPr>
          </a:p>
        </p:txBody>
      </p:sp>
      <p:sp>
        <p:nvSpPr>
          <p:cNvPr id="3" name="Tijdelijke aanduiding voor inhoud 2">
            <a:extLst>
              <a:ext uri="{FF2B5EF4-FFF2-40B4-BE49-F238E27FC236}">
                <a16:creationId xmlns:a16="http://schemas.microsoft.com/office/drawing/2014/main" id="{E95C279E-DD22-4E72-A6F9-7FD5FA2F52B1}"/>
              </a:ext>
            </a:extLst>
          </p:cNvPr>
          <p:cNvSpPr>
            <a:spLocks noGrp="1"/>
          </p:cNvSpPr>
          <p:nvPr>
            <p:ph idx="1"/>
          </p:nvPr>
        </p:nvSpPr>
        <p:spPr/>
        <p:txBody>
          <a:bodyPr/>
          <a:lstStyle/>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r>
              <a:rPr lang="nl-BE" sz="2400" dirty="0"/>
              <a:t>             een bij                                                               een hommel</a:t>
            </a:r>
          </a:p>
        </p:txBody>
      </p:sp>
      <p:pic>
        <p:nvPicPr>
          <p:cNvPr id="5" name="Afbeelding 4">
            <a:extLst>
              <a:ext uri="{FF2B5EF4-FFF2-40B4-BE49-F238E27FC236}">
                <a16:creationId xmlns:a16="http://schemas.microsoft.com/office/drawing/2014/main" id="{0A7418B0-40E6-4A30-89E7-BCAFA71C75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00" y="2038070"/>
            <a:ext cx="4940300" cy="2781859"/>
          </a:xfrm>
          <a:prstGeom prst="rect">
            <a:avLst/>
          </a:prstGeom>
        </p:spPr>
      </p:pic>
      <p:pic>
        <p:nvPicPr>
          <p:cNvPr id="7" name="Afbeelding 6">
            <a:extLst>
              <a:ext uri="{FF2B5EF4-FFF2-40B4-BE49-F238E27FC236}">
                <a16:creationId xmlns:a16="http://schemas.microsoft.com/office/drawing/2014/main" id="{2173913F-335F-4EC7-BF0D-33F4137011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0701" y="1488038"/>
            <a:ext cx="4508499" cy="3331891"/>
          </a:xfrm>
          <a:prstGeom prst="rect">
            <a:avLst/>
          </a:prstGeom>
        </p:spPr>
      </p:pic>
    </p:spTree>
    <p:extLst>
      <p:ext uri="{BB962C8B-B14F-4D97-AF65-F5344CB8AC3E}">
        <p14:creationId xmlns:p14="http://schemas.microsoft.com/office/powerpoint/2010/main" val="31922495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807294-DFA7-4438-8B94-C9B30ABB0198}"/>
              </a:ext>
            </a:extLst>
          </p:cNvPr>
          <p:cNvSpPr>
            <a:spLocks noGrp="1"/>
          </p:cNvSpPr>
          <p:nvPr>
            <p:ph type="title"/>
          </p:nvPr>
        </p:nvSpPr>
        <p:spPr/>
        <p:txBody>
          <a:bodyPr>
            <a:normAutofit/>
          </a:bodyPr>
          <a:lstStyle/>
          <a:p>
            <a:r>
              <a:rPr lang="nl-BE" sz="2800" dirty="0">
                <a:latin typeface="Calibri" panose="020F0502020204030204" pitchFamily="34" charset="0"/>
                <a:cs typeface="Calibri" panose="020F0502020204030204" pitchFamily="34" charset="0"/>
              </a:rPr>
              <a:t>Je ziet ook weer kevers. </a:t>
            </a:r>
          </a:p>
        </p:txBody>
      </p:sp>
      <p:pic>
        <p:nvPicPr>
          <p:cNvPr id="5" name="Tijdelijke aanduiding voor inhoud 4">
            <a:extLst>
              <a:ext uri="{FF2B5EF4-FFF2-40B4-BE49-F238E27FC236}">
                <a16:creationId xmlns:a16="http://schemas.microsoft.com/office/drawing/2014/main" id="{F2B5EE8A-D47B-4937-B635-01093F460DB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4600" y="1315243"/>
            <a:ext cx="6171140" cy="4628357"/>
          </a:xfrm>
        </p:spPr>
      </p:pic>
    </p:spTree>
    <p:extLst>
      <p:ext uri="{BB962C8B-B14F-4D97-AF65-F5344CB8AC3E}">
        <p14:creationId xmlns:p14="http://schemas.microsoft.com/office/powerpoint/2010/main" val="17126546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85C5B9-CDF5-4A61-8D38-3DC6157B96F3}"/>
              </a:ext>
            </a:extLst>
          </p:cNvPr>
          <p:cNvSpPr>
            <a:spLocks noGrp="1"/>
          </p:cNvSpPr>
          <p:nvPr>
            <p:ph type="title"/>
          </p:nvPr>
        </p:nvSpPr>
        <p:spPr/>
        <p:txBody>
          <a:bodyPr/>
          <a:lstStyle/>
          <a:p>
            <a:pPr algn="ctr"/>
            <a:r>
              <a:rPr lang="nl-BE" dirty="0"/>
              <a:t>In de lente zie je ook veel jonge dieren. </a:t>
            </a:r>
          </a:p>
        </p:txBody>
      </p:sp>
      <p:sp>
        <p:nvSpPr>
          <p:cNvPr id="3" name="Tijdelijke aanduiding voor inhoud 2">
            <a:extLst>
              <a:ext uri="{FF2B5EF4-FFF2-40B4-BE49-F238E27FC236}">
                <a16:creationId xmlns:a16="http://schemas.microsoft.com/office/drawing/2014/main" id="{DABE19DC-B037-4D4D-A458-BC8CA322029F}"/>
              </a:ext>
            </a:extLst>
          </p:cNvPr>
          <p:cNvSpPr>
            <a:spLocks noGrp="1"/>
          </p:cNvSpPr>
          <p:nvPr>
            <p:ph idx="1"/>
          </p:nvPr>
        </p:nvSpPr>
        <p:spPr/>
        <p:txBody>
          <a:bodyPr/>
          <a:lstStyle/>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lgn="ctr">
              <a:buNone/>
            </a:pPr>
            <a:r>
              <a:rPr lang="nl-BE" dirty="0"/>
              <a:t>Paard met veulen </a:t>
            </a:r>
          </a:p>
        </p:txBody>
      </p:sp>
      <p:pic>
        <p:nvPicPr>
          <p:cNvPr id="5" name="Afbeelding 4">
            <a:extLst>
              <a:ext uri="{FF2B5EF4-FFF2-40B4-BE49-F238E27FC236}">
                <a16:creationId xmlns:a16="http://schemas.microsoft.com/office/drawing/2014/main" id="{73D298DE-5882-4B56-95AD-EDEB99A5BC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3991" y="1600994"/>
            <a:ext cx="5484018" cy="3656012"/>
          </a:xfrm>
          <a:prstGeom prst="rect">
            <a:avLst/>
          </a:prstGeom>
        </p:spPr>
      </p:pic>
    </p:spTree>
    <p:extLst>
      <p:ext uri="{BB962C8B-B14F-4D97-AF65-F5344CB8AC3E}">
        <p14:creationId xmlns:p14="http://schemas.microsoft.com/office/powerpoint/2010/main" val="1293920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56CC14C-9FFC-43F5-BD80-41C8862FA0E1}"/>
              </a:ext>
            </a:extLst>
          </p:cNvPr>
          <p:cNvSpPr>
            <a:spLocks noGrp="1"/>
          </p:cNvSpPr>
          <p:nvPr>
            <p:ph idx="1"/>
          </p:nvPr>
        </p:nvSpPr>
        <p:spPr/>
        <p:txBody>
          <a:bodyPr/>
          <a:lstStyle/>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lgn="ctr">
              <a:buNone/>
            </a:pPr>
            <a:r>
              <a:rPr lang="nl-BE" dirty="0"/>
              <a:t>Koe met kalf</a:t>
            </a:r>
          </a:p>
        </p:txBody>
      </p:sp>
      <p:pic>
        <p:nvPicPr>
          <p:cNvPr id="5" name="Afbeelding 4">
            <a:extLst>
              <a:ext uri="{FF2B5EF4-FFF2-40B4-BE49-F238E27FC236}">
                <a16:creationId xmlns:a16="http://schemas.microsoft.com/office/drawing/2014/main" id="{78E25308-6BF9-4D0E-A768-E9415DE9F6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7974" y="503767"/>
            <a:ext cx="6892925" cy="4595283"/>
          </a:xfrm>
          <a:prstGeom prst="rect">
            <a:avLst/>
          </a:prstGeom>
        </p:spPr>
      </p:pic>
    </p:spTree>
    <p:extLst>
      <p:ext uri="{BB962C8B-B14F-4D97-AF65-F5344CB8AC3E}">
        <p14:creationId xmlns:p14="http://schemas.microsoft.com/office/powerpoint/2010/main" val="40187170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589A930-0E0E-4D33-BB8C-B1681C7F4816}"/>
              </a:ext>
            </a:extLst>
          </p:cNvPr>
          <p:cNvSpPr>
            <a:spLocks noGrp="1"/>
          </p:cNvSpPr>
          <p:nvPr>
            <p:ph idx="1"/>
          </p:nvPr>
        </p:nvSpPr>
        <p:spPr/>
        <p:txBody>
          <a:bodyPr/>
          <a:lstStyle/>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lgn="ctr">
              <a:buNone/>
            </a:pPr>
            <a:r>
              <a:rPr lang="nl-BE" dirty="0"/>
              <a:t>Schaap met lam</a:t>
            </a:r>
          </a:p>
        </p:txBody>
      </p:sp>
      <p:pic>
        <p:nvPicPr>
          <p:cNvPr id="5" name="Afbeelding 4">
            <a:extLst>
              <a:ext uri="{FF2B5EF4-FFF2-40B4-BE49-F238E27FC236}">
                <a16:creationId xmlns:a16="http://schemas.microsoft.com/office/drawing/2014/main" id="{E8630B1A-4DB3-4AC7-B5ED-232EC7B743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3700" y="817560"/>
            <a:ext cx="6527009" cy="4351339"/>
          </a:xfrm>
          <a:prstGeom prst="rect">
            <a:avLst/>
          </a:prstGeom>
        </p:spPr>
      </p:pic>
    </p:spTree>
    <p:extLst>
      <p:ext uri="{BB962C8B-B14F-4D97-AF65-F5344CB8AC3E}">
        <p14:creationId xmlns:p14="http://schemas.microsoft.com/office/powerpoint/2010/main" val="30990094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F910CD-03D1-4BCD-B984-8F341C82C9FA}"/>
              </a:ext>
            </a:extLst>
          </p:cNvPr>
          <p:cNvSpPr>
            <a:spLocks noGrp="1"/>
          </p:cNvSpPr>
          <p:nvPr>
            <p:ph type="title"/>
          </p:nvPr>
        </p:nvSpPr>
        <p:spPr/>
        <p:txBody>
          <a:bodyPr/>
          <a:lstStyle/>
          <a:p>
            <a:pPr algn="ctr"/>
            <a:r>
              <a:rPr lang="nl-BE" dirty="0"/>
              <a:t>Nu doen we een quiz ! </a:t>
            </a:r>
            <a:br>
              <a:rPr lang="nl-BE" dirty="0"/>
            </a:br>
            <a:r>
              <a:rPr lang="nl-BE" dirty="0"/>
              <a:t>Wat heb jij onthouden ? </a:t>
            </a:r>
          </a:p>
        </p:txBody>
      </p:sp>
      <p:sp>
        <p:nvSpPr>
          <p:cNvPr id="3" name="Tijdelijke aanduiding voor inhoud 2">
            <a:extLst>
              <a:ext uri="{FF2B5EF4-FFF2-40B4-BE49-F238E27FC236}">
                <a16:creationId xmlns:a16="http://schemas.microsoft.com/office/drawing/2014/main" id="{3B726A68-7555-450F-A624-5695E60A7ABF}"/>
              </a:ext>
            </a:extLst>
          </p:cNvPr>
          <p:cNvSpPr>
            <a:spLocks noGrp="1"/>
          </p:cNvSpPr>
          <p:nvPr>
            <p:ph idx="1"/>
          </p:nvPr>
        </p:nvSpPr>
        <p:spPr/>
        <p:txBody>
          <a:bodyPr/>
          <a:lstStyle/>
          <a:p>
            <a:pPr marL="0" indent="0">
              <a:buNone/>
            </a:pPr>
            <a:endParaRPr lang="nl-BE" dirty="0"/>
          </a:p>
          <a:p>
            <a:pPr marL="0" indent="0" algn="ctr">
              <a:buNone/>
            </a:pPr>
            <a:r>
              <a:rPr lang="nl-BE" sz="4400" dirty="0"/>
              <a:t>Wanneer begint de lente ? </a:t>
            </a:r>
          </a:p>
          <a:p>
            <a:pPr marL="742950" indent="-742950" algn="ctr">
              <a:buAutoNum type="alphaLcParenR"/>
            </a:pPr>
            <a:r>
              <a:rPr lang="nl-BE" sz="4400" dirty="0"/>
              <a:t>21 mei</a:t>
            </a:r>
          </a:p>
          <a:p>
            <a:pPr marL="742950" indent="-742950" algn="ctr">
              <a:buAutoNum type="alphaLcParenR"/>
            </a:pPr>
            <a:r>
              <a:rPr lang="nl-BE" sz="4400" dirty="0"/>
              <a:t>21 maart</a:t>
            </a:r>
          </a:p>
          <a:p>
            <a:pPr marL="742950" indent="-742950" algn="ctr">
              <a:buAutoNum type="alphaLcParenR"/>
            </a:pPr>
            <a:r>
              <a:rPr lang="nl-BE" sz="4400" dirty="0"/>
              <a:t>21 april </a:t>
            </a:r>
          </a:p>
          <a:p>
            <a:pPr marL="0" indent="0" algn="ctr">
              <a:buNone/>
            </a:pPr>
            <a:endParaRPr lang="nl-BE" sz="4400" dirty="0"/>
          </a:p>
        </p:txBody>
      </p:sp>
    </p:spTree>
    <p:extLst>
      <p:ext uri="{BB962C8B-B14F-4D97-AF65-F5344CB8AC3E}">
        <p14:creationId xmlns:p14="http://schemas.microsoft.com/office/powerpoint/2010/main" val="33898615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0BF122-2C68-41E0-AC51-B2DC845C773A}"/>
              </a:ext>
            </a:extLst>
          </p:cNvPr>
          <p:cNvSpPr>
            <a:spLocks noGrp="1"/>
          </p:cNvSpPr>
          <p:nvPr>
            <p:ph type="title"/>
          </p:nvPr>
        </p:nvSpPr>
        <p:spPr/>
        <p:txBody>
          <a:bodyPr/>
          <a:lstStyle/>
          <a:p>
            <a:pPr algn="ctr"/>
            <a:r>
              <a:rPr lang="nl-BE" dirty="0"/>
              <a:t>b) 21 maart</a:t>
            </a:r>
          </a:p>
        </p:txBody>
      </p:sp>
      <p:sp>
        <p:nvSpPr>
          <p:cNvPr id="3" name="Tijdelijke aanduiding voor inhoud 2">
            <a:extLst>
              <a:ext uri="{FF2B5EF4-FFF2-40B4-BE49-F238E27FC236}">
                <a16:creationId xmlns:a16="http://schemas.microsoft.com/office/drawing/2014/main" id="{ED6CA30B-54EC-41D0-A9F1-FF72CA5E1B59}"/>
              </a:ext>
            </a:extLst>
          </p:cNvPr>
          <p:cNvSpPr>
            <a:spLocks noGrp="1"/>
          </p:cNvSpPr>
          <p:nvPr>
            <p:ph idx="1"/>
          </p:nvPr>
        </p:nvSpPr>
        <p:spPr/>
        <p:txBody>
          <a:bodyPr/>
          <a:lstStyle/>
          <a:p>
            <a:pPr marL="0" indent="0" algn="ctr">
              <a:buNone/>
            </a:pPr>
            <a:r>
              <a:rPr lang="nl-BE" sz="4400" dirty="0"/>
              <a:t>Hoe heet deze bloem ? </a:t>
            </a:r>
          </a:p>
          <a:p>
            <a:pPr marL="742950" indent="-742950" algn="ctr">
              <a:buAutoNum type="alphaLcParenR"/>
            </a:pPr>
            <a:r>
              <a:rPr lang="nl-BE" sz="4400" dirty="0"/>
              <a:t>hyacint</a:t>
            </a:r>
          </a:p>
          <a:p>
            <a:pPr marL="742950" indent="-742950" algn="ctr">
              <a:buAutoNum type="alphaLcParenR"/>
            </a:pPr>
            <a:r>
              <a:rPr lang="nl-BE" sz="4400" dirty="0"/>
              <a:t>krokus</a:t>
            </a:r>
          </a:p>
          <a:p>
            <a:pPr marL="742950" indent="-742950" algn="ctr">
              <a:buAutoNum type="alphaLcParenR"/>
            </a:pPr>
            <a:r>
              <a:rPr lang="nl-BE" sz="4400" dirty="0"/>
              <a:t>narcis</a:t>
            </a:r>
          </a:p>
          <a:p>
            <a:pPr marL="742950" indent="-742950" algn="ctr">
              <a:buAutoNum type="alphaLcParenR"/>
            </a:pPr>
            <a:r>
              <a:rPr lang="nl-BE" sz="4400" dirty="0"/>
              <a:t>tulp </a:t>
            </a:r>
          </a:p>
          <a:p>
            <a:pPr marL="0" indent="0" algn="ctr">
              <a:buNone/>
            </a:pPr>
            <a:endParaRPr lang="nl-BE" sz="4400" dirty="0"/>
          </a:p>
          <a:p>
            <a:pPr marL="0" indent="0" algn="ctr">
              <a:buNone/>
            </a:pPr>
            <a:endParaRPr lang="nl-BE" sz="4400" dirty="0"/>
          </a:p>
        </p:txBody>
      </p:sp>
      <p:pic>
        <p:nvPicPr>
          <p:cNvPr id="5" name="Afbeelding 4">
            <a:extLst>
              <a:ext uri="{FF2B5EF4-FFF2-40B4-BE49-F238E27FC236}">
                <a16:creationId xmlns:a16="http://schemas.microsoft.com/office/drawing/2014/main" id="{27116595-69B1-4978-982B-CE93663603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4131" y="2902204"/>
            <a:ext cx="2490337" cy="1682496"/>
          </a:xfrm>
          <a:prstGeom prst="rect">
            <a:avLst/>
          </a:prstGeom>
        </p:spPr>
      </p:pic>
    </p:spTree>
    <p:extLst>
      <p:ext uri="{BB962C8B-B14F-4D97-AF65-F5344CB8AC3E}">
        <p14:creationId xmlns:p14="http://schemas.microsoft.com/office/powerpoint/2010/main" val="27643204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3C85D2-6C3C-47F7-8AC7-6E9C752BFFF2}"/>
              </a:ext>
            </a:extLst>
          </p:cNvPr>
          <p:cNvSpPr>
            <a:spLocks noGrp="1"/>
          </p:cNvSpPr>
          <p:nvPr>
            <p:ph type="title"/>
          </p:nvPr>
        </p:nvSpPr>
        <p:spPr/>
        <p:txBody>
          <a:bodyPr/>
          <a:lstStyle/>
          <a:p>
            <a:pPr algn="ctr"/>
            <a:r>
              <a:rPr lang="nl-BE" dirty="0"/>
              <a:t>c) narcis</a:t>
            </a:r>
          </a:p>
        </p:txBody>
      </p:sp>
      <p:sp>
        <p:nvSpPr>
          <p:cNvPr id="3" name="Tijdelijke aanduiding voor inhoud 2">
            <a:extLst>
              <a:ext uri="{FF2B5EF4-FFF2-40B4-BE49-F238E27FC236}">
                <a16:creationId xmlns:a16="http://schemas.microsoft.com/office/drawing/2014/main" id="{AD5FD412-C288-46F4-92F3-99F50195DAD6}"/>
              </a:ext>
            </a:extLst>
          </p:cNvPr>
          <p:cNvSpPr>
            <a:spLocks noGrp="1"/>
          </p:cNvSpPr>
          <p:nvPr>
            <p:ph idx="1"/>
          </p:nvPr>
        </p:nvSpPr>
        <p:spPr/>
        <p:txBody>
          <a:bodyPr/>
          <a:lstStyle/>
          <a:p>
            <a:pPr marL="0" indent="0">
              <a:buNone/>
            </a:pPr>
            <a:endParaRPr lang="nl-BE" dirty="0"/>
          </a:p>
          <a:p>
            <a:pPr marL="0" indent="0" algn="ctr">
              <a:buNone/>
            </a:pPr>
            <a:r>
              <a:rPr lang="nl-BE" sz="4400" dirty="0"/>
              <a:t>Hoe heet deze boom ? </a:t>
            </a:r>
          </a:p>
          <a:p>
            <a:pPr marL="742950" indent="-742950" algn="ctr">
              <a:buAutoNum type="alphaLcParenR"/>
            </a:pPr>
            <a:r>
              <a:rPr lang="nl-BE" sz="4400" dirty="0"/>
              <a:t>berk</a:t>
            </a:r>
          </a:p>
          <a:p>
            <a:pPr marL="742950" indent="-742950" algn="ctr">
              <a:buAutoNum type="alphaLcParenR"/>
            </a:pPr>
            <a:r>
              <a:rPr lang="nl-BE" sz="4400" dirty="0"/>
              <a:t>hazelaar</a:t>
            </a:r>
          </a:p>
          <a:p>
            <a:pPr marL="742950" indent="-742950" algn="ctr">
              <a:buAutoNum type="alphaLcParenR"/>
            </a:pPr>
            <a:r>
              <a:rPr lang="nl-BE" sz="4400" dirty="0"/>
              <a:t>els</a:t>
            </a:r>
          </a:p>
          <a:p>
            <a:pPr marL="742950" indent="-742950" algn="ctr">
              <a:buAutoNum type="alphaLcParenR"/>
            </a:pPr>
            <a:r>
              <a:rPr lang="nl-BE" sz="4400" dirty="0"/>
              <a:t>wilg</a:t>
            </a:r>
          </a:p>
        </p:txBody>
      </p:sp>
      <p:pic>
        <p:nvPicPr>
          <p:cNvPr id="5" name="Afbeelding 4">
            <a:extLst>
              <a:ext uri="{FF2B5EF4-FFF2-40B4-BE49-F238E27FC236}">
                <a16:creationId xmlns:a16="http://schemas.microsoft.com/office/drawing/2014/main" id="{3CAD5181-42E6-4B6A-9F88-D2121C1693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775" y="3226844"/>
            <a:ext cx="3984625" cy="2183356"/>
          </a:xfrm>
          <a:prstGeom prst="rect">
            <a:avLst/>
          </a:prstGeom>
        </p:spPr>
      </p:pic>
    </p:spTree>
    <p:extLst>
      <p:ext uri="{BB962C8B-B14F-4D97-AF65-F5344CB8AC3E}">
        <p14:creationId xmlns:p14="http://schemas.microsoft.com/office/powerpoint/2010/main" val="12761376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5D47A2-39F1-4B31-B8FE-7F7A65B10699}"/>
              </a:ext>
            </a:extLst>
          </p:cNvPr>
          <p:cNvSpPr>
            <a:spLocks noGrp="1"/>
          </p:cNvSpPr>
          <p:nvPr>
            <p:ph type="title"/>
          </p:nvPr>
        </p:nvSpPr>
        <p:spPr/>
        <p:txBody>
          <a:bodyPr/>
          <a:lstStyle/>
          <a:p>
            <a:pPr algn="ctr"/>
            <a:r>
              <a:rPr lang="nl-BE" dirty="0"/>
              <a:t>a) berk</a:t>
            </a:r>
          </a:p>
        </p:txBody>
      </p:sp>
      <p:sp>
        <p:nvSpPr>
          <p:cNvPr id="3" name="Tijdelijke aanduiding voor inhoud 2">
            <a:extLst>
              <a:ext uri="{FF2B5EF4-FFF2-40B4-BE49-F238E27FC236}">
                <a16:creationId xmlns:a16="http://schemas.microsoft.com/office/drawing/2014/main" id="{6011F3E8-3722-49D2-AC85-A7937157F061}"/>
              </a:ext>
            </a:extLst>
          </p:cNvPr>
          <p:cNvSpPr>
            <a:spLocks noGrp="1"/>
          </p:cNvSpPr>
          <p:nvPr>
            <p:ph idx="1"/>
          </p:nvPr>
        </p:nvSpPr>
        <p:spPr/>
        <p:txBody>
          <a:bodyPr>
            <a:normAutofit/>
          </a:bodyPr>
          <a:lstStyle/>
          <a:p>
            <a:pPr marL="0" indent="0" algn="ctr">
              <a:buNone/>
            </a:pPr>
            <a:r>
              <a:rPr lang="nl-BE" sz="4400" dirty="0"/>
              <a:t>Op welke foto zie je een pimpelmees ? </a:t>
            </a:r>
          </a:p>
          <a:p>
            <a:pPr marL="0" indent="0" algn="ctr">
              <a:buNone/>
            </a:pPr>
            <a:endParaRPr lang="nl-BE" sz="4400" dirty="0"/>
          </a:p>
          <a:p>
            <a:pPr marL="0" indent="0" algn="ctr">
              <a:buNone/>
            </a:pPr>
            <a:endParaRPr lang="nl-BE" sz="4400" dirty="0"/>
          </a:p>
          <a:p>
            <a:pPr marL="0" indent="0" algn="ctr">
              <a:buNone/>
            </a:pPr>
            <a:endParaRPr lang="nl-BE" sz="4400" dirty="0"/>
          </a:p>
          <a:p>
            <a:pPr marL="0" indent="0" algn="ctr">
              <a:buNone/>
            </a:pPr>
            <a:endParaRPr lang="nl-BE" sz="4400" dirty="0"/>
          </a:p>
          <a:p>
            <a:pPr marL="0" indent="0">
              <a:buNone/>
            </a:pPr>
            <a:r>
              <a:rPr lang="nl-BE" sz="4400" dirty="0"/>
              <a:t>            a)                        b)                       c)</a:t>
            </a:r>
          </a:p>
        </p:txBody>
      </p:sp>
      <p:pic>
        <p:nvPicPr>
          <p:cNvPr id="5" name="Afbeelding 4">
            <a:extLst>
              <a:ext uri="{FF2B5EF4-FFF2-40B4-BE49-F238E27FC236}">
                <a16:creationId xmlns:a16="http://schemas.microsoft.com/office/drawing/2014/main" id="{8AEC71AF-EA28-489D-8487-2DD34934B3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2521" y="2763044"/>
            <a:ext cx="3198129" cy="2476500"/>
          </a:xfrm>
          <a:prstGeom prst="rect">
            <a:avLst/>
          </a:prstGeom>
        </p:spPr>
      </p:pic>
      <p:pic>
        <p:nvPicPr>
          <p:cNvPr id="7" name="Afbeelding 6">
            <a:extLst>
              <a:ext uri="{FF2B5EF4-FFF2-40B4-BE49-F238E27FC236}">
                <a16:creationId xmlns:a16="http://schemas.microsoft.com/office/drawing/2014/main" id="{E9F3E7E8-E17D-4C56-BEB1-E417AB41D1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1902" y="3093244"/>
            <a:ext cx="3219450" cy="2146300"/>
          </a:xfrm>
          <a:prstGeom prst="rect">
            <a:avLst/>
          </a:prstGeom>
        </p:spPr>
      </p:pic>
      <p:pic>
        <p:nvPicPr>
          <p:cNvPr id="9" name="Afbeelding 8">
            <a:extLst>
              <a:ext uri="{FF2B5EF4-FFF2-40B4-BE49-F238E27FC236}">
                <a16:creationId xmlns:a16="http://schemas.microsoft.com/office/drawing/2014/main" id="{95BBB9CD-1DA7-49C6-A10E-F6E8C25C77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39212" y="3004344"/>
            <a:ext cx="2980267" cy="2235200"/>
          </a:xfrm>
          <a:prstGeom prst="rect">
            <a:avLst/>
          </a:prstGeom>
        </p:spPr>
      </p:pic>
    </p:spTree>
    <p:extLst>
      <p:ext uri="{BB962C8B-B14F-4D97-AF65-F5344CB8AC3E}">
        <p14:creationId xmlns:p14="http://schemas.microsoft.com/office/powerpoint/2010/main" val="8453330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A07193-587C-4D46-A397-9D6C40EE7F9C}"/>
              </a:ext>
            </a:extLst>
          </p:cNvPr>
          <p:cNvSpPr>
            <a:spLocks noGrp="1"/>
          </p:cNvSpPr>
          <p:nvPr>
            <p:ph type="title"/>
          </p:nvPr>
        </p:nvSpPr>
        <p:spPr/>
        <p:txBody>
          <a:bodyPr/>
          <a:lstStyle/>
          <a:p>
            <a:pPr algn="ctr"/>
            <a:r>
              <a:rPr lang="nl-BE" dirty="0"/>
              <a:t>c)</a:t>
            </a:r>
          </a:p>
        </p:txBody>
      </p:sp>
      <p:sp>
        <p:nvSpPr>
          <p:cNvPr id="3" name="Tijdelijke aanduiding voor inhoud 2">
            <a:extLst>
              <a:ext uri="{FF2B5EF4-FFF2-40B4-BE49-F238E27FC236}">
                <a16:creationId xmlns:a16="http://schemas.microsoft.com/office/drawing/2014/main" id="{16412BEF-1F38-4340-BEF9-0582CD560C9C}"/>
              </a:ext>
            </a:extLst>
          </p:cNvPr>
          <p:cNvSpPr>
            <a:spLocks noGrp="1"/>
          </p:cNvSpPr>
          <p:nvPr>
            <p:ph idx="1"/>
          </p:nvPr>
        </p:nvSpPr>
        <p:spPr/>
        <p:txBody>
          <a:bodyPr>
            <a:normAutofit/>
          </a:bodyPr>
          <a:lstStyle/>
          <a:p>
            <a:pPr marL="0" indent="0" algn="ctr">
              <a:buNone/>
            </a:pPr>
            <a:r>
              <a:rPr lang="nl-BE" sz="4400" dirty="0"/>
              <a:t>Welke eend is het mannetje ? </a:t>
            </a:r>
          </a:p>
          <a:p>
            <a:pPr marL="0" indent="0" algn="ctr">
              <a:buNone/>
            </a:pPr>
            <a:endParaRPr lang="nl-BE" sz="4400" dirty="0"/>
          </a:p>
          <a:p>
            <a:pPr marL="0" indent="0" algn="ctr">
              <a:buNone/>
            </a:pPr>
            <a:endParaRPr lang="nl-BE" sz="4400" dirty="0"/>
          </a:p>
          <a:p>
            <a:pPr marL="0" indent="0" algn="ctr">
              <a:buNone/>
            </a:pPr>
            <a:endParaRPr lang="nl-BE" sz="4400" dirty="0"/>
          </a:p>
          <a:p>
            <a:pPr marL="0" indent="0">
              <a:buNone/>
            </a:pPr>
            <a:r>
              <a:rPr lang="nl-BE" sz="4400" dirty="0"/>
              <a:t>                  a)                                b) </a:t>
            </a:r>
          </a:p>
        </p:txBody>
      </p:sp>
      <p:pic>
        <p:nvPicPr>
          <p:cNvPr id="5" name="Afbeelding 4">
            <a:extLst>
              <a:ext uri="{FF2B5EF4-FFF2-40B4-BE49-F238E27FC236}">
                <a16:creationId xmlns:a16="http://schemas.microsoft.com/office/drawing/2014/main" id="{CED233AF-B2B7-463B-981D-BD3A63173E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3580" y="2789767"/>
            <a:ext cx="2776220" cy="1850813"/>
          </a:xfrm>
          <a:prstGeom prst="rect">
            <a:avLst/>
          </a:prstGeom>
        </p:spPr>
      </p:pic>
      <p:pic>
        <p:nvPicPr>
          <p:cNvPr id="7" name="Afbeelding 6">
            <a:extLst>
              <a:ext uri="{FF2B5EF4-FFF2-40B4-BE49-F238E27FC236}">
                <a16:creationId xmlns:a16="http://schemas.microsoft.com/office/drawing/2014/main" id="{AAC2D8CC-F154-44BB-8AB2-58CC9E9215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8900" y="2752512"/>
            <a:ext cx="2870200" cy="1913467"/>
          </a:xfrm>
          <a:prstGeom prst="rect">
            <a:avLst/>
          </a:prstGeom>
        </p:spPr>
      </p:pic>
    </p:spTree>
    <p:extLst>
      <p:ext uri="{BB962C8B-B14F-4D97-AF65-F5344CB8AC3E}">
        <p14:creationId xmlns:p14="http://schemas.microsoft.com/office/powerpoint/2010/main" val="29943440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B8455B-0BB7-4FA2-8B06-F54661771FE3}"/>
              </a:ext>
            </a:extLst>
          </p:cNvPr>
          <p:cNvSpPr>
            <a:spLocks noGrp="1"/>
          </p:cNvSpPr>
          <p:nvPr>
            <p:ph type="title"/>
          </p:nvPr>
        </p:nvSpPr>
        <p:spPr/>
        <p:txBody>
          <a:bodyPr/>
          <a:lstStyle/>
          <a:p>
            <a:pPr algn="ctr"/>
            <a:r>
              <a:rPr lang="nl-BE" dirty="0"/>
              <a:t>b)</a:t>
            </a:r>
          </a:p>
        </p:txBody>
      </p:sp>
      <p:sp>
        <p:nvSpPr>
          <p:cNvPr id="3" name="Tijdelijke aanduiding voor inhoud 2">
            <a:extLst>
              <a:ext uri="{FF2B5EF4-FFF2-40B4-BE49-F238E27FC236}">
                <a16:creationId xmlns:a16="http://schemas.microsoft.com/office/drawing/2014/main" id="{3AA9BF39-5494-435F-9881-DBA98937AC99}"/>
              </a:ext>
            </a:extLst>
          </p:cNvPr>
          <p:cNvSpPr>
            <a:spLocks noGrp="1"/>
          </p:cNvSpPr>
          <p:nvPr>
            <p:ph idx="1"/>
          </p:nvPr>
        </p:nvSpPr>
        <p:spPr/>
        <p:txBody>
          <a:bodyPr>
            <a:normAutofit/>
          </a:bodyPr>
          <a:lstStyle/>
          <a:p>
            <a:pPr marL="0" indent="0" algn="ctr">
              <a:buNone/>
            </a:pPr>
            <a:r>
              <a:rPr lang="nl-BE" sz="4400" dirty="0"/>
              <a:t>Is dit een kikker of een pad ? </a:t>
            </a:r>
          </a:p>
        </p:txBody>
      </p:sp>
      <p:pic>
        <p:nvPicPr>
          <p:cNvPr id="5" name="Afbeelding 4">
            <a:extLst>
              <a:ext uri="{FF2B5EF4-FFF2-40B4-BE49-F238E27FC236}">
                <a16:creationId xmlns:a16="http://schemas.microsoft.com/office/drawing/2014/main" id="{4F8E536F-F395-4F1A-B962-0389B826FE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5100" y="2519363"/>
            <a:ext cx="7315200" cy="3657600"/>
          </a:xfrm>
          <a:prstGeom prst="rect">
            <a:avLst/>
          </a:prstGeom>
        </p:spPr>
      </p:pic>
    </p:spTree>
    <p:extLst>
      <p:ext uri="{BB962C8B-B14F-4D97-AF65-F5344CB8AC3E}">
        <p14:creationId xmlns:p14="http://schemas.microsoft.com/office/powerpoint/2010/main" val="36846210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1BAC30-162B-450E-B8ED-230FE58DBA2F}"/>
              </a:ext>
            </a:extLst>
          </p:cNvPr>
          <p:cNvSpPr>
            <a:spLocks noGrp="1"/>
          </p:cNvSpPr>
          <p:nvPr>
            <p:ph type="title"/>
          </p:nvPr>
        </p:nvSpPr>
        <p:spPr/>
        <p:txBody>
          <a:bodyPr/>
          <a:lstStyle/>
          <a:p>
            <a:pPr algn="ctr"/>
            <a:r>
              <a:rPr lang="nl-BE" dirty="0"/>
              <a:t>kikker</a:t>
            </a:r>
          </a:p>
        </p:txBody>
      </p:sp>
      <p:sp>
        <p:nvSpPr>
          <p:cNvPr id="3" name="Tijdelijke aanduiding voor inhoud 2">
            <a:extLst>
              <a:ext uri="{FF2B5EF4-FFF2-40B4-BE49-F238E27FC236}">
                <a16:creationId xmlns:a16="http://schemas.microsoft.com/office/drawing/2014/main" id="{BE02C14A-743D-4939-95F5-804D617227DF}"/>
              </a:ext>
            </a:extLst>
          </p:cNvPr>
          <p:cNvSpPr>
            <a:spLocks noGrp="1"/>
          </p:cNvSpPr>
          <p:nvPr>
            <p:ph idx="1"/>
          </p:nvPr>
        </p:nvSpPr>
        <p:spPr/>
        <p:txBody>
          <a:bodyPr>
            <a:normAutofit/>
          </a:bodyPr>
          <a:lstStyle/>
          <a:p>
            <a:pPr marL="0" indent="0" algn="ctr">
              <a:buNone/>
            </a:pPr>
            <a:r>
              <a:rPr lang="nl-BE" sz="4400" dirty="0"/>
              <a:t>Hoe heet het jong van een paard ? </a:t>
            </a:r>
          </a:p>
        </p:txBody>
      </p:sp>
      <p:pic>
        <p:nvPicPr>
          <p:cNvPr id="5" name="Afbeelding 4">
            <a:extLst>
              <a:ext uri="{FF2B5EF4-FFF2-40B4-BE49-F238E27FC236}">
                <a16:creationId xmlns:a16="http://schemas.microsoft.com/office/drawing/2014/main" id="{CDAFF5BC-5D2B-47E6-AE92-ACA6AC005E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4000" y="2692400"/>
            <a:ext cx="4552950" cy="3035300"/>
          </a:xfrm>
          <a:prstGeom prst="rect">
            <a:avLst/>
          </a:prstGeom>
        </p:spPr>
      </p:pic>
    </p:spTree>
    <p:extLst>
      <p:ext uri="{BB962C8B-B14F-4D97-AF65-F5344CB8AC3E}">
        <p14:creationId xmlns:p14="http://schemas.microsoft.com/office/powerpoint/2010/main" val="2210695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6D109D-062E-4287-BDCB-70B2EC2DFB2E}"/>
              </a:ext>
            </a:extLst>
          </p:cNvPr>
          <p:cNvSpPr>
            <a:spLocks noGrp="1"/>
          </p:cNvSpPr>
          <p:nvPr>
            <p:ph type="title"/>
          </p:nvPr>
        </p:nvSpPr>
        <p:spPr/>
        <p:txBody>
          <a:bodyPr/>
          <a:lstStyle/>
          <a:p>
            <a:pPr algn="ctr"/>
            <a:r>
              <a:rPr lang="nl-BE" dirty="0"/>
              <a:t>veulen</a:t>
            </a:r>
          </a:p>
        </p:txBody>
      </p:sp>
      <p:sp>
        <p:nvSpPr>
          <p:cNvPr id="3" name="Tijdelijke aanduiding voor inhoud 2">
            <a:extLst>
              <a:ext uri="{FF2B5EF4-FFF2-40B4-BE49-F238E27FC236}">
                <a16:creationId xmlns:a16="http://schemas.microsoft.com/office/drawing/2014/main" id="{75E8D13E-332A-4562-A97C-A05803FBD802}"/>
              </a:ext>
            </a:extLst>
          </p:cNvPr>
          <p:cNvSpPr>
            <a:spLocks noGrp="1"/>
          </p:cNvSpPr>
          <p:nvPr>
            <p:ph idx="1"/>
          </p:nvPr>
        </p:nvSpPr>
        <p:spPr/>
        <p:txBody>
          <a:bodyPr/>
          <a:lstStyle/>
          <a:p>
            <a:pPr marL="0" indent="0" algn="ctr">
              <a:buNone/>
            </a:pPr>
            <a:r>
              <a:rPr lang="nl-BE" sz="4400" dirty="0"/>
              <a:t>Goed gedaan !!!!</a:t>
            </a:r>
          </a:p>
          <a:p>
            <a:pPr marL="0" indent="0" algn="ctr">
              <a:buNone/>
            </a:pPr>
            <a:r>
              <a:rPr lang="nl-BE" sz="3200" dirty="0"/>
              <a:t>Ik hoop dat je het een fijne lente-wandeling vond. </a:t>
            </a:r>
          </a:p>
          <a:p>
            <a:pPr marL="0" indent="0" algn="ctr">
              <a:buNone/>
            </a:pPr>
            <a:r>
              <a:rPr lang="nl-BE" sz="3200" dirty="0"/>
              <a:t>En ik hoop dat je, als het zonnetje schijnt, samen met je mama of papa of broer of zus eens gaat wandelen</a:t>
            </a:r>
            <a:r>
              <a:rPr lang="nl-BE" sz="3200"/>
              <a:t>. </a:t>
            </a:r>
          </a:p>
          <a:p>
            <a:pPr marL="0" indent="0" algn="ctr">
              <a:buNone/>
            </a:pPr>
            <a:r>
              <a:rPr lang="nl-BE" sz="3200"/>
              <a:t>Kijk </a:t>
            </a:r>
            <a:r>
              <a:rPr lang="nl-BE" sz="3200" dirty="0"/>
              <a:t>dan zeker goed rond en misschien zie je wel heel veel dingen die je tijdens deze virtuele wandeling ook gezien hebt. </a:t>
            </a:r>
          </a:p>
        </p:txBody>
      </p:sp>
    </p:spTree>
    <p:extLst>
      <p:ext uri="{BB962C8B-B14F-4D97-AF65-F5344CB8AC3E}">
        <p14:creationId xmlns:p14="http://schemas.microsoft.com/office/powerpoint/2010/main" val="2396002070"/>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TotalTime>
  <Words>960</Words>
  <Application>Microsoft Office PowerPoint</Application>
  <PresentationFormat>Breedbeeld</PresentationFormat>
  <Paragraphs>233</Paragraphs>
  <Slides>36</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36</vt:i4>
      </vt:variant>
    </vt:vector>
  </HeadingPairs>
  <TitlesOfParts>
    <vt:vector size="40" baseType="lpstr">
      <vt:lpstr>Arial</vt:lpstr>
      <vt:lpstr>Calibri</vt:lpstr>
      <vt:lpstr>Calibri Light</vt:lpstr>
      <vt:lpstr>Kantoorthema</vt:lpstr>
      <vt:lpstr>Een virtuele lente-wandeling</vt:lpstr>
      <vt:lpstr>Lente is 1 van de 4 seizoenen (je hebt ook nog zomer, herfst en winter)  Waar op deze foto zie je de boom in de lente ? </vt:lpstr>
      <vt:lpstr>    De lente begint op 21 maart.   De zon gaat steeds meer schijnen. Alle planten, bomen en bloemen gaan weer groeien en bloeien.  In de lente zie je ook veel jonge dieren. </vt:lpstr>
      <vt:lpstr>In de lente zie je veel bloemen boven de grond komen. </vt:lpstr>
      <vt:lpstr> </vt:lpstr>
      <vt:lpstr>In sommige tuinen zie je ook struiken met bloemen. </vt:lpstr>
      <vt:lpstr>Maar ook aan de bomen worden de knoppen steeds dikker. </vt:lpstr>
      <vt:lpstr>Vergeet zeker niet om eens aan de bloemen te ruiken (doe maar !)</vt:lpstr>
      <vt:lpstr>Aan sommige bomen zie je ook stuifmeel (pollen).  Tik er maar eens tegen en je ziet gele korreltjes wegvliegen en misschien … hatsjie ! Sommige mensen zijn allergisch voor stuifmeel.  Stuifmeel is voedsel voor de bijen. </vt:lpstr>
      <vt:lpstr>PowerPoint-presentatie</vt:lpstr>
      <vt:lpstr>Je kan ook weer vogels horen fluiten.  Maak het maar eens heel stil en luister heel goed ! </vt:lpstr>
      <vt:lpstr>Ken jij volgende vogels ? </vt:lpstr>
      <vt:lpstr>PowerPoint-presentatie</vt:lpstr>
      <vt:lpstr>PowerPoint-presentatie</vt:lpstr>
      <vt:lpstr>PowerPoint-presentatie</vt:lpstr>
      <vt:lpstr>Als je langs een vijver of rivier wandelt, kan je ook deze vogels zien. </vt:lpstr>
      <vt:lpstr>PowerPoint-presentatie</vt:lpstr>
      <vt:lpstr>De dieren die in de winter een winterslaap of winterrust hebben gehouden worden in de lente wakker. </vt:lpstr>
      <vt:lpstr>PowerPoint-presentatie</vt:lpstr>
      <vt:lpstr>De eekhoorn komt uit zijn hol.       </vt:lpstr>
      <vt:lpstr>En ook de egel en de vleermuis worden wakker. </vt:lpstr>
      <vt:lpstr>Ook kan je weer insecten zien. </vt:lpstr>
      <vt:lpstr>En vlinders.  In maart kan je deze vlinders zien (in de zomer zie je ook andere vlinders). </vt:lpstr>
      <vt:lpstr>Bijen en hommels Zij zorgen samen met de wind ervoor dat het stuifmeel wordt vervoerd en zo ontstaan nieuwe vruchten. </vt:lpstr>
      <vt:lpstr>Je ziet ook weer kevers. </vt:lpstr>
      <vt:lpstr>In de lente zie je ook veel jonge dieren. </vt:lpstr>
      <vt:lpstr>PowerPoint-presentatie</vt:lpstr>
      <vt:lpstr>PowerPoint-presentatie</vt:lpstr>
      <vt:lpstr>Nu doen we een quiz !  Wat heb jij onthouden ? </vt:lpstr>
      <vt:lpstr>b) 21 maart</vt:lpstr>
      <vt:lpstr>c) narcis</vt:lpstr>
      <vt:lpstr>a) berk</vt:lpstr>
      <vt:lpstr>c)</vt:lpstr>
      <vt:lpstr>b)</vt:lpstr>
      <vt:lpstr>kikker</vt:lpstr>
      <vt:lpstr>veulen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Een virtuele lente-wandeling</dc:title>
  <dc:creator>Reumers Silvie</dc:creator>
  <cp:lastModifiedBy>Reumers Silvie</cp:lastModifiedBy>
  <cp:revision>14</cp:revision>
  <dcterms:created xsi:type="dcterms:W3CDTF">2020-03-21T15:32:47Z</dcterms:created>
  <dcterms:modified xsi:type="dcterms:W3CDTF">2020-03-21T17:31:28Z</dcterms:modified>
</cp:coreProperties>
</file>