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Economica"/>
      <p:regular r:id="rId28"/>
      <p:bold r:id="rId29"/>
      <p:italic r:id="rId30"/>
      <p:boldItalic r:id="rId31"/>
    </p:embeddedFon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Economica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Economica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Economica-boldItalic.fntdata"/><Relationship Id="rId30" Type="http://schemas.openxmlformats.org/officeDocument/2006/relationships/font" Target="fonts/Economica-italic.fntdata"/><Relationship Id="rId11" Type="http://schemas.openxmlformats.org/officeDocument/2006/relationships/slide" Target="slides/slide6.xml"/><Relationship Id="rId33" Type="http://schemas.openxmlformats.org/officeDocument/2006/relationships/font" Target="fonts/OpenSans-bold.fntdata"/><Relationship Id="rId10" Type="http://schemas.openxmlformats.org/officeDocument/2006/relationships/slide" Target="slides/slide5.xml"/><Relationship Id="rId32" Type="http://schemas.openxmlformats.org/officeDocument/2006/relationships/font" Target="fonts/OpenSans-regular.fntdata"/><Relationship Id="rId13" Type="http://schemas.openxmlformats.org/officeDocument/2006/relationships/slide" Target="slides/slide8.xml"/><Relationship Id="rId35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34" Type="http://schemas.openxmlformats.org/officeDocument/2006/relationships/font" Target="fonts/OpenSans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5915d23b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5915d23b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1520173bac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1520173bac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1520173bac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1520173ba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1520173bac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1520173bac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1520173bac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1520173bac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1520173bac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1520173bac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1520173bac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1520173bac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1520173bac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1520173bac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1520173bac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1520173bac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5915a81e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5915a81e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15915a81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15915a81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15915a81e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15915a81e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15915d23b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15915d23b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15915a81ec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15915a81ec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15915a81ec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15915a81ec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1520173bac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1520173bac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15915d23b3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15915d23b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15915d23b3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15915d23b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15915d23b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15915d23b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15915d23b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15915d23b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148b2a021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148b2a02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youtube.com/watch?v=aMve6qNWq04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2094200" y="1380575"/>
            <a:ext cx="5433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biosfeer en klimaatverandering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ctrTitle"/>
          </p:nvPr>
        </p:nvSpPr>
        <p:spPr>
          <a:xfrm>
            <a:off x="311708" y="7728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Wat weet je over de klimaatverandering?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5825" y="-1004200"/>
            <a:ext cx="9209825" cy="629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09616"/>
            <a:ext cx="9144000" cy="6095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825" y="-292977"/>
            <a:ext cx="9257825" cy="6917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8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5825" y="-1"/>
            <a:ext cx="9555775" cy="605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9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7750" y="-84190"/>
            <a:ext cx="9241750" cy="6267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0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8775" y="-84625"/>
            <a:ext cx="9321025" cy="522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1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03575" y="-131650"/>
            <a:ext cx="9490400" cy="59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ctrTitle"/>
          </p:nvPr>
        </p:nvSpPr>
        <p:spPr>
          <a:xfrm>
            <a:off x="1860875" y="1729775"/>
            <a:ext cx="60993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nl" sz="12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https://www.youtube.com/watch?v=aMve6qNWq04</a:t>
            </a:r>
            <a:r>
              <a:rPr lang="nl" sz="2000"/>
              <a:t> overstroming</a:t>
            </a:r>
            <a:endParaRPr sz="20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8525" y="0"/>
            <a:ext cx="9622350" cy="639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4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700" y="-189575"/>
            <a:ext cx="7444676" cy="594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5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753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5325" y="687125"/>
            <a:ext cx="4217350" cy="376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/>
          <p:nvPr>
            <p:ph type="ctrTitle"/>
          </p:nvPr>
        </p:nvSpPr>
        <p:spPr>
          <a:xfrm>
            <a:off x="2610650" y="1168325"/>
            <a:ext cx="37143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post-it</a:t>
            </a:r>
            <a:endParaRPr/>
          </a:p>
        </p:txBody>
      </p:sp>
      <p:sp>
        <p:nvSpPr>
          <p:cNvPr id="149" name="Google Shape;149;p26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wat zou jij doen om milieuvriendelijker te leven?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7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27"/>
          <p:cNvPicPr preferRelativeResize="0"/>
          <p:nvPr/>
        </p:nvPicPr>
        <p:blipFill rotWithShape="1">
          <a:blip r:embed="rId3">
            <a:alphaModFix/>
          </a:blip>
          <a:srcRect b="21826" l="12127" r="17770" t="0"/>
          <a:stretch/>
        </p:blipFill>
        <p:spPr>
          <a:xfrm>
            <a:off x="-86975" y="-345625"/>
            <a:ext cx="9317950" cy="583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8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8025" y="-156725"/>
            <a:ext cx="9425525" cy="530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Quiz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ctrTitle"/>
          </p:nvPr>
        </p:nvSpPr>
        <p:spPr>
          <a:xfrm>
            <a:off x="2851225" y="1091150"/>
            <a:ext cx="41247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nl" sz="1900"/>
              <a:t>Hoe heet deze plant?</a:t>
            </a:r>
            <a:endParaRPr sz="5000"/>
          </a:p>
        </p:txBody>
      </p:sp>
      <p:sp>
        <p:nvSpPr>
          <p:cNvPr id="174" name="Google Shape;174;p30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➔"/>
            </a:pPr>
            <a:r>
              <a:rPr lang="nl" sz="1600">
                <a:solidFill>
                  <a:srgbClr val="000000"/>
                </a:solidFill>
              </a:rPr>
              <a:t>witte klaver</a:t>
            </a:r>
            <a:r>
              <a:rPr lang="nl" sz="1600"/>
              <a:t> 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➔"/>
            </a:pPr>
            <a:r>
              <a:rPr lang="nl" sz="1600"/>
              <a:t>witte roos</a:t>
            </a:r>
            <a:endParaRPr sz="2600"/>
          </a:p>
        </p:txBody>
      </p:sp>
      <p:pic>
        <p:nvPicPr>
          <p:cNvPr id="175" name="Google Shape;175;p30"/>
          <p:cNvPicPr preferRelativeResize="0"/>
          <p:nvPr/>
        </p:nvPicPr>
        <p:blipFill rotWithShape="1">
          <a:blip r:embed="rId3">
            <a:alphaModFix/>
          </a:blip>
          <a:srcRect b="21826" l="12127" r="17770" t="0"/>
          <a:stretch/>
        </p:blipFill>
        <p:spPr>
          <a:xfrm>
            <a:off x="5593050" y="424800"/>
            <a:ext cx="3054600" cy="1912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000" y="3247975"/>
            <a:ext cx="2968250" cy="166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1"/>
          <p:cNvSpPr txBox="1"/>
          <p:nvPr>
            <p:ph type="ctrTitle"/>
          </p:nvPr>
        </p:nvSpPr>
        <p:spPr>
          <a:xfrm>
            <a:off x="2582350" y="1083425"/>
            <a:ext cx="48252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nl" sz="1100">
                <a:latin typeface="Arial"/>
                <a:ea typeface="Arial"/>
                <a:cs typeface="Arial"/>
                <a:sym typeface="Arial"/>
              </a:rPr>
              <a:t>Kan de klimaatcrisis onze wereld en onze toekomst veranderen? </a:t>
            </a:r>
            <a:endParaRPr/>
          </a:p>
        </p:txBody>
      </p:sp>
      <p:sp>
        <p:nvSpPr>
          <p:cNvPr id="182" name="Google Shape;182;p31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➔"/>
            </a:pPr>
            <a:r>
              <a:rPr lang="nl" sz="1100">
                <a:latin typeface="Arial"/>
                <a:ea typeface="Arial"/>
                <a:cs typeface="Arial"/>
                <a:sym typeface="Arial"/>
              </a:rPr>
              <a:t> ja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➔"/>
            </a:pPr>
            <a:r>
              <a:rPr lang="nl" sz="1100">
                <a:latin typeface="Arial"/>
                <a:ea typeface="Arial"/>
                <a:cs typeface="Arial"/>
                <a:sym typeface="Arial"/>
              </a:rPr>
              <a:t>nee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>
            <p:ph type="ctrTitle"/>
          </p:nvPr>
        </p:nvSpPr>
        <p:spPr>
          <a:xfrm>
            <a:off x="2687650" y="806175"/>
            <a:ext cx="33510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nl" sz="1900"/>
              <a:t>op welke manieren verdampt water?</a:t>
            </a:r>
            <a:endParaRPr sz="5000"/>
          </a:p>
        </p:txBody>
      </p:sp>
      <p:sp>
        <p:nvSpPr>
          <p:cNvPr id="188" name="Google Shape;188;p3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32500" lnSpcReduction="10000"/>
          </a:bodyPr>
          <a:lstStyle/>
          <a:p>
            <a:pPr indent="-30733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➔"/>
            </a:pPr>
            <a:r>
              <a:rPr lang="nl" sz="3815">
                <a:solidFill>
                  <a:srgbClr val="000000"/>
                </a:solidFill>
              </a:rPr>
              <a:t>Planten en zeeën en meren</a:t>
            </a:r>
            <a:endParaRPr sz="3815">
              <a:solidFill>
                <a:srgbClr val="000000"/>
              </a:solidFill>
            </a:endParaRPr>
          </a:p>
          <a:p>
            <a:pPr indent="-31480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9479"/>
              <a:buFont typeface="Arial"/>
              <a:buChar char="➔"/>
            </a:pPr>
            <a:r>
              <a:rPr lang="nl" sz="3815"/>
              <a:t>flesje water en binnendoor zwembad</a:t>
            </a:r>
            <a:r>
              <a:rPr lang="nl" sz="1100"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/>
          <p:nvPr>
            <p:ph type="ctrTitle"/>
          </p:nvPr>
        </p:nvSpPr>
        <p:spPr>
          <a:xfrm>
            <a:off x="2532850" y="1161250"/>
            <a:ext cx="4971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nl" sz="2000"/>
              <a:t>Zou jij thuis een mini bio sfeertje met je ouders maken?</a:t>
            </a:r>
            <a:endParaRPr sz="20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en waarom?</a:t>
            </a:r>
            <a:endParaRPr sz="2000"/>
          </a:p>
        </p:txBody>
      </p:sp>
      <p:sp>
        <p:nvSpPr>
          <p:cNvPr id="194" name="Google Shape;194;p3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➔"/>
            </a:pPr>
            <a:r>
              <a:rPr lang="nl" sz="1600">
                <a:solidFill>
                  <a:srgbClr val="000000"/>
                </a:solidFill>
              </a:rPr>
              <a:t>Ja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➔"/>
            </a:pPr>
            <a:r>
              <a:rPr lang="nl" sz="1600"/>
              <a:t>nee</a:t>
            </a:r>
            <a:endParaRPr sz="2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D1DC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/>
          <p:nvPr>
            <p:ph type="ctrTitle"/>
          </p:nvPr>
        </p:nvSpPr>
        <p:spPr>
          <a:xfrm>
            <a:off x="2940800" y="654530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-323850" lvl="0" marL="457200" rtl="0" algn="ctr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nl" sz="2200"/>
              <a:t>hoe verplaatst wind zich</a:t>
            </a:r>
            <a:r>
              <a:rPr lang="nl"/>
              <a:t> </a:t>
            </a:r>
            <a:endParaRPr sz="1800"/>
          </a:p>
        </p:txBody>
      </p:sp>
      <p:sp>
        <p:nvSpPr>
          <p:cNvPr id="200" name="Google Shape;200;p34"/>
          <p:cNvSpPr txBox="1"/>
          <p:nvPr>
            <p:ph idx="1" type="subTitle"/>
          </p:nvPr>
        </p:nvSpPr>
        <p:spPr>
          <a:xfrm>
            <a:off x="2207150" y="2389200"/>
            <a:ext cx="45219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nl" sz="1912"/>
              <a:t>Hoog naar laagluchtdrukgebied </a:t>
            </a:r>
            <a:endParaRPr sz="1912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nl" sz="1912"/>
              <a:t>off</a:t>
            </a:r>
            <a:endParaRPr sz="1912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nl" sz="1912"/>
              <a:t>van laag naar hoogluchtdrukgebied?</a:t>
            </a:r>
            <a:endParaRPr sz="1912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